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1030" r:id="rId2"/>
    <p:sldId id="1085" r:id="rId3"/>
    <p:sldId id="1086" r:id="rId4"/>
    <p:sldId id="1118" r:id="rId5"/>
    <p:sldId id="1112" r:id="rId6"/>
    <p:sldId id="1087" r:id="rId7"/>
    <p:sldId id="1122" r:id="rId8"/>
    <p:sldId id="1123" r:id="rId9"/>
    <p:sldId id="1088" r:id="rId10"/>
    <p:sldId id="1091" r:id="rId11"/>
    <p:sldId id="1103" r:id="rId12"/>
    <p:sldId id="1120" r:id="rId13"/>
    <p:sldId id="1094" r:id="rId14"/>
    <p:sldId id="1093" r:id="rId15"/>
    <p:sldId id="1096" r:id="rId16"/>
    <p:sldId id="1097" r:id="rId17"/>
    <p:sldId id="1098" r:id="rId18"/>
    <p:sldId id="1078" r:id="rId19"/>
    <p:sldId id="1099" r:id="rId20"/>
    <p:sldId id="1101" r:id="rId21"/>
    <p:sldId id="1114" r:id="rId22"/>
    <p:sldId id="1115" r:id="rId23"/>
  </p:sldIdLst>
  <p:sldSz cx="9144000" cy="6858000" type="screen4x3"/>
  <p:notesSz cx="7315200" cy="9601200"/>
  <p:defaultTextStyle>
    <a:defPPr>
      <a:defRPr lang="en-GB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  <a:srgbClr val="000000"/>
    <a:srgbClr val="808080"/>
    <a:srgbClr val="262626"/>
    <a:srgbClr val="7E2F8E"/>
    <a:srgbClr val="D95319"/>
    <a:srgbClr val="DFDFDF"/>
    <a:srgbClr val="EDB120"/>
    <a:srgbClr val="1E81C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32" autoAdjust="0"/>
    <p:restoredTop sz="87779" autoAdjust="0"/>
  </p:normalViewPr>
  <p:slideViewPr>
    <p:cSldViewPr snapToGrid="0">
      <p:cViewPr varScale="1">
        <p:scale>
          <a:sx n="96" d="100"/>
          <a:sy n="96" d="100"/>
        </p:scale>
        <p:origin x="207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9" d="100"/>
          <a:sy n="59" d="100"/>
        </p:scale>
        <p:origin x="3142" y="2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BD3218-6044-4CC3-B92B-794CA864656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86855E68-3F40-4CB3-8494-E6FFFC410EE8}">
      <dgm:prSet phldrT="[Text]"/>
      <dgm:spPr/>
      <dgm:t>
        <a:bodyPr/>
        <a:lstStyle/>
        <a:p>
          <a:r>
            <a:rPr lang="en-GB" dirty="0"/>
            <a:t>Axial velocity</a:t>
          </a:r>
        </a:p>
        <a:p>
          <a:r>
            <a:rPr lang="en-GB" dirty="0"/>
            <a:t>Blade speed</a:t>
          </a:r>
        </a:p>
      </dgm:t>
    </dgm:pt>
    <dgm:pt modelId="{252F0377-395A-4136-8AFA-83E2CDB37FDE}" type="parTrans" cxnId="{A6EC8126-5F4E-4122-A433-32AF037CA3B8}">
      <dgm:prSet/>
      <dgm:spPr/>
      <dgm:t>
        <a:bodyPr/>
        <a:lstStyle/>
        <a:p>
          <a:endParaRPr lang="en-GB"/>
        </a:p>
      </dgm:t>
    </dgm:pt>
    <dgm:pt modelId="{0ABCCC74-B586-48F7-A4ED-2A5C555016A4}" type="sibTrans" cxnId="{A6EC8126-5F4E-4122-A433-32AF037CA3B8}">
      <dgm:prSet/>
      <dgm:spPr/>
      <dgm:t>
        <a:bodyPr/>
        <a:lstStyle/>
        <a:p>
          <a:endParaRPr lang="en-GB"/>
        </a:p>
      </dgm:t>
    </dgm:pt>
    <dgm:pt modelId="{0AFA744C-4250-41C9-BBFF-14AE4F38F9B0}">
      <dgm:prSet phldrT="[Text]"/>
      <dgm:spPr/>
      <dgm:t>
        <a:bodyPr/>
        <a:lstStyle/>
        <a:p>
          <a:r>
            <a:rPr lang="en-GB" dirty="0"/>
            <a:t>Velocities</a:t>
          </a:r>
        </a:p>
        <a:p>
          <a:r>
            <a:rPr lang="en-GB" dirty="0"/>
            <a:t>Flow angles</a:t>
          </a:r>
        </a:p>
      </dgm:t>
    </dgm:pt>
    <dgm:pt modelId="{35F8343F-DE89-44DE-B696-C6418F09B54B}" type="parTrans" cxnId="{C1D44D32-D826-4CBD-8FEC-C07B1B363F22}">
      <dgm:prSet/>
      <dgm:spPr/>
      <dgm:t>
        <a:bodyPr/>
        <a:lstStyle/>
        <a:p>
          <a:endParaRPr lang="en-GB"/>
        </a:p>
      </dgm:t>
    </dgm:pt>
    <dgm:pt modelId="{2B7E2C0A-8510-450D-B6D8-233B3352B425}" type="sibTrans" cxnId="{C1D44D32-D826-4CBD-8FEC-C07B1B363F22}">
      <dgm:prSet/>
      <dgm:spPr/>
      <dgm:t>
        <a:bodyPr/>
        <a:lstStyle/>
        <a:p>
          <a:endParaRPr lang="en-GB"/>
        </a:p>
      </dgm:t>
    </dgm:pt>
    <dgm:pt modelId="{5299EA1B-D0CD-415B-9963-2CCC23233D25}">
      <dgm:prSet phldrT="[Text]"/>
      <dgm:spPr/>
      <dgm:t>
        <a:bodyPr/>
        <a:lstStyle/>
        <a:p>
          <a:r>
            <a:rPr lang="en-GB" dirty="0"/>
            <a:t>Chord distribution</a:t>
          </a:r>
        </a:p>
        <a:p>
          <a:r>
            <a:rPr lang="en-GB" dirty="0"/>
            <a:t>Blade angles</a:t>
          </a:r>
        </a:p>
        <a:p>
          <a:r>
            <a:rPr lang="en-GB" dirty="0"/>
            <a:t>Number of blades</a:t>
          </a:r>
        </a:p>
      </dgm:t>
    </dgm:pt>
    <dgm:pt modelId="{DEC80B82-C13F-4909-84A1-FC5682825E89}" type="parTrans" cxnId="{0CA0359D-89BD-4EB3-A0B2-151B8ECFF5E1}">
      <dgm:prSet/>
      <dgm:spPr/>
      <dgm:t>
        <a:bodyPr/>
        <a:lstStyle/>
        <a:p>
          <a:endParaRPr lang="en-GB"/>
        </a:p>
      </dgm:t>
    </dgm:pt>
    <dgm:pt modelId="{6A0825A5-0B53-4A17-8878-6AE71806F483}" type="sibTrans" cxnId="{0CA0359D-89BD-4EB3-A0B2-151B8ECFF5E1}">
      <dgm:prSet/>
      <dgm:spPr/>
      <dgm:t>
        <a:bodyPr/>
        <a:lstStyle/>
        <a:p>
          <a:endParaRPr lang="en-GB"/>
        </a:p>
      </dgm:t>
    </dgm:pt>
    <dgm:pt modelId="{EE816622-AB5B-4DD1-915F-DC5DB55F4055}" type="pres">
      <dgm:prSet presAssocID="{5EBD3218-6044-4CC3-B92B-794CA8646562}" presName="linearFlow" presStyleCnt="0">
        <dgm:presLayoutVars>
          <dgm:resizeHandles val="exact"/>
        </dgm:presLayoutVars>
      </dgm:prSet>
      <dgm:spPr/>
    </dgm:pt>
    <dgm:pt modelId="{F0C97877-087D-40B3-9B1B-B4A27D51E68B}" type="pres">
      <dgm:prSet presAssocID="{86855E68-3F40-4CB3-8494-E6FFFC410EE8}" presName="node" presStyleLbl="node1" presStyleIdx="0" presStyleCnt="3">
        <dgm:presLayoutVars>
          <dgm:bulletEnabled val="1"/>
        </dgm:presLayoutVars>
      </dgm:prSet>
      <dgm:spPr/>
    </dgm:pt>
    <dgm:pt modelId="{340715F7-791E-4D55-B748-ABD7A99C06A0}" type="pres">
      <dgm:prSet presAssocID="{0ABCCC74-B586-48F7-A4ED-2A5C555016A4}" presName="sibTrans" presStyleLbl="sibTrans2D1" presStyleIdx="0" presStyleCnt="2"/>
      <dgm:spPr/>
    </dgm:pt>
    <dgm:pt modelId="{6AFDDBCD-BD9B-41B5-93E1-8021DF62661A}" type="pres">
      <dgm:prSet presAssocID="{0ABCCC74-B586-48F7-A4ED-2A5C555016A4}" presName="connectorText" presStyleLbl="sibTrans2D1" presStyleIdx="0" presStyleCnt="2"/>
      <dgm:spPr/>
    </dgm:pt>
    <dgm:pt modelId="{35FA6391-2E31-4E01-B74C-8B5CB00B9755}" type="pres">
      <dgm:prSet presAssocID="{0AFA744C-4250-41C9-BBFF-14AE4F38F9B0}" presName="node" presStyleLbl="node1" presStyleIdx="1" presStyleCnt="3">
        <dgm:presLayoutVars>
          <dgm:bulletEnabled val="1"/>
        </dgm:presLayoutVars>
      </dgm:prSet>
      <dgm:spPr/>
    </dgm:pt>
    <dgm:pt modelId="{FD5802E4-034B-4E79-9D78-F999F0E623C8}" type="pres">
      <dgm:prSet presAssocID="{2B7E2C0A-8510-450D-B6D8-233B3352B425}" presName="sibTrans" presStyleLbl="sibTrans2D1" presStyleIdx="1" presStyleCnt="2"/>
      <dgm:spPr/>
    </dgm:pt>
    <dgm:pt modelId="{40E59142-105F-4482-AB86-6354AD162B39}" type="pres">
      <dgm:prSet presAssocID="{2B7E2C0A-8510-450D-B6D8-233B3352B425}" presName="connectorText" presStyleLbl="sibTrans2D1" presStyleIdx="1" presStyleCnt="2"/>
      <dgm:spPr/>
    </dgm:pt>
    <dgm:pt modelId="{854158E6-FBF5-4EBE-8BD8-252018A5E33F}" type="pres">
      <dgm:prSet presAssocID="{5299EA1B-D0CD-415B-9963-2CCC23233D25}" presName="node" presStyleLbl="node1" presStyleIdx="2" presStyleCnt="3">
        <dgm:presLayoutVars>
          <dgm:bulletEnabled val="1"/>
        </dgm:presLayoutVars>
      </dgm:prSet>
      <dgm:spPr/>
    </dgm:pt>
  </dgm:ptLst>
  <dgm:cxnLst>
    <dgm:cxn modelId="{BA982A08-CE7E-446C-93C4-9DAF71897A81}" type="presOf" srcId="{86855E68-3F40-4CB3-8494-E6FFFC410EE8}" destId="{F0C97877-087D-40B3-9B1B-B4A27D51E68B}" srcOrd="0" destOrd="0" presId="urn:microsoft.com/office/officeart/2005/8/layout/process2"/>
    <dgm:cxn modelId="{EC696215-97F0-48B2-8FBB-E05E3E7DCD9D}" type="presOf" srcId="{2B7E2C0A-8510-450D-B6D8-233B3352B425}" destId="{FD5802E4-034B-4E79-9D78-F999F0E623C8}" srcOrd="0" destOrd="0" presId="urn:microsoft.com/office/officeart/2005/8/layout/process2"/>
    <dgm:cxn modelId="{A6EC8126-5F4E-4122-A433-32AF037CA3B8}" srcId="{5EBD3218-6044-4CC3-B92B-794CA8646562}" destId="{86855E68-3F40-4CB3-8494-E6FFFC410EE8}" srcOrd="0" destOrd="0" parTransId="{252F0377-395A-4136-8AFA-83E2CDB37FDE}" sibTransId="{0ABCCC74-B586-48F7-A4ED-2A5C555016A4}"/>
    <dgm:cxn modelId="{C1D44D32-D826-4CBD-8FEC-C07B1B363F22}" srcId="{5EBD3218-6044-4CC3-B92B-794CA8646562}" destId="{0AFA744C-4250-41C9-BBFF-14AE4F38F9B0}" srcOrd="1" destOrd="0" parTransId="{35F8343F-DE89-44DE-B696-C6418F09B54B}" sibTransId="{2B7E2C0A-8510-450D-B6D8-233B3352B425}"/>
    <dgm:cxn modelId="{72C3F45D-AFB9-4E2F-8675-2AC3155AF28D}" type="presOf" srcId="{5299EA1B-D0CD-415B-9963-2CCC23233D25}" destId="{854158E6-FBF5-4EBE-8BD8-252018A5E33F}" srcOrd="0" destOrd="0" presId="urn:microsoft.com/office/officeart/2005/8/layout/process2"/>
    <dgm:cxn modelId="{0BCA806F-235E-4B7E-9940-EE607B4A998C}" type="presOf" srcId="{0ABCCC74-B586-48F7-A4ED-2A5C555016A4}" destId="{6AFDDBCD-BD9B-41B5-93E1-8021DF62661A}" srcOrd="1" destOrd="0" presId="urn:microsoft.com/office/officeart/2005/8/layout/process2"/>
    <dgm:cxn modelId="{30BFA650-F5F9-4CE5-8B86-FFCF8F048290}" type="presOf" srcId="{0ABCCC74-B586-48F7-A4ED-2A5C555016A4}" destId="{340715F7-791E-4D55-B748-ABD7A99C06A0}" srcOrd="0" destOrd="0" presId="urn:microsoft.com/office/officeart/2005/8/layout/process2"/>
    <dgm:cxn modelId="{FF5DF298-48E7-4C00-8976-9C76516E641F}" type="presOf" srcId="{2B7E2C0A-8510-450D-B6D8-233B3352B425}" destId="{40E59142-105F-4482-AB86-6354AD162B39}" srcOrd="1" destOrd="0" presId="urn:microsoft.com/office/officeart/2005/8/layout/process2"/>
    <dgm:cxn modelId="{0CA0359D-89BD-4EB3-A0B2-151B8ECFF5E1}" srcId="{5EBD3218-6044-4CC3-B92B-794CA8646562}" destId="{5299EA1B-D0CD-415B-9963-2CCC23233D25}" srcOrd="2" destOrd="0" parTransId="{DEC80B82-C13F-4909-84A1-FC5682825E89}" sibTransId="{6A0825A5-0B53-4A17-8878-6AE71806F483}"/>
    <dgm:cxn modelId="{EA619ED8-FE8F-4027-9548-FCC08A2C7375}" type="presOf" srcId="{0AFA744C-4250-41C9-BBFF-14AE4F38F9B0}" destId="{35FA6391-2E31-4E01-B74C-8B5CB00B9755}" srcOrd="0" destOrd="0" presId="urn:microsoft.com/office/officeart/2005/8/layout/process2"/>
    <dgm:cxn modelId="{6D9AB3DB-A399-444D-8871-AFB77AD4DE08}" type="presOf" srcId="{5EBD3218-6044-4CC3-B92B-794CA8646562}" destId="{EE816622-AB5B-4DD1-915F-DC5DB55F4055}" srcOrd="0" destOrd="0" presId="urn:microsoft.com/office/officeart/2005/8/layout/process2"/>
    <dgm:cxn modelId="{BFDAC0D6-397B-4051-B9CA-C31CA23AAA92}" type="presParOf" srcId="{EE816622-AB5B-4DD1-915F-DC5DB55F4055}" destId="{F0C97877-087D-40B3-9B1B-B4A27D51E68B}" srcOrd="0" destOrd="0" presId="urn:microsoft.com/office/officeart/2005/8/layout/process2"/>
    <dgm:cxn modelId="{935B62B9-44D7-4CA0-A46D-E4C8BA202F0B}" type="presParOf" srcId="{EE816622-AB5B-4DD1-915F-DC5DB55F4055}" destId="{340715F7-791E-4D55-B748-ABD7A99C06A0}" srcOrd="1" destOrd="0" presId="urn:microsoft.com/office/officeart/2005/8/layout/process2"/>
    <dgm:cxn modelId="{314784B9-C62D-4694-B6EC-D8C1BFD91374}" type="presParOf" srcId="{340715F7-791E-4D55-B748-ABD7A99C06A0}" destId="{6AFDDBCD-BD9B-41B5-93E1-8021DF62661A}" srcOrd="0" destOrd="0" presId="urn:microsoft.com/office/officeart/2005/8/layout/process2"/>
    <dgm:cxn modelId="{CBF1B453-A495-42C6-8D70-6CC09C06A88D}" type="presParOf" srcId="{EE816622-AB5B-4DD1-915F-DC5DB55F4055}" destId="{35FA6391-2E31-4E01-B74C-8B5CB00B9755}" srcOrd="2" destOrd="0" presId="urn:microsoft.com/office/officeart/2005/8/layout/process2"/>
    <dgm:cxn modelId="{FA6A40AE-6CE7-4AE8-A42A-843416F82605}" type="presParOf" srcId="{EE816622-AB5B-4DD1-915F-DC5DB55F4055}" destId="{FD5802E4-034B-4E79-9D78-F999F0E623C8}" srcOrd="3" destOrd="0" presId="urn:microsoft.com/office/officeart/2005/8/layout/process2"/>
    <dgm:cxn modelId="{D1910E9F-25DE-4FE1-86BB-B506D97F693C}" type="presParOf" srcId="{FD5802E4-034B-4E79-9D78-F999F0E623C8}" destId="{40E59142-105F-4482-AB86-6354AD162B39}" srcOrd="0" destOrd="0" presId="urn:microsoft.com/office/officeart/2005/8/layout/process2"/>
    <dgm:cxn modelId="{23E2A8F9-AB70-4080-832F-330A7B87E46D}" type="presParOf" srcId="{EE816622-AB5B-4DD1-915F-DC5DB55F4055}" destId="{854158E6-FBF5-4EBE-8BD8-252018A5E33F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BD3218-6044-4CC3-B92B-794CA864656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6855E68-3F40-4CB3-8494-E6FFFC410EE8}">
      <dgm:prSet phldrT="[Text]"/>
      <dgm:spPr/>
      <dgm:t>
        <a:bodyPr/>
        <a:lstStyle/>
        <a:p>
          <a:r>
            <a:rPr lang="en-GB" dirty="0"/>
            <a:t>Axial velocity</a:t>
          </a:r>
        </a:p>
        <a:p>
          <a:r>
            <a:rPr lang="en-GB" dirty="0"/>
            <a:t>Blade speed</a:t>
          </a:r>
        </a:p>
      </dgm:t>
    </dgm:pt>
    <dgm:pt modelId="{252F0377-395A-4136-8AFA-83E2CDB37FDE}" type="parTrans" cxnId="{A6EC8126-5F4E-4122-A433-32AF037CA3B8}">
      <dgm:prSet/>
      <dgm:spPr/>
      <dgm:t>
        <a:bodyPr/>
        <a:lstStyle/>
        <a:p>
          <a:endParaRPr lang="en-GB"/>
        </a:p>
      </dgm:t>
    </dgm:pt>
    <dgm:pt modelId="{0ABCCC74-B586-48F7-A4ED-2A5C555016A4}" type="sibTrans" cxnId="{A6EC8126-5F4E-4122-A433-32AF037CA3B8}">
      <dgm:prSet/>
      <dgm:spPr/>
      <dgm:t>
        <a:bodyPr/>
        <a:lstStyle/>
        <a:p>
          <a:endParaRPr lang="en-GB"/>
        </a:p>
      </dgm:t>
    </dgm:pt>
    <dgm:pt modelId="{0AFA744C-4250-41C9-BBFF-14AE4F38F9B0}">
      <dgm:prSet phldrT="[Text]"/>
      <dgm:spPr/>
      <dgm:t>
        <a:bodyPr/>
        <a:lstStyle/>
        <a:p>
          <a:r>
            <a:rPr lang="en-GB" dirty="0"/>
            <a:t>Velocities</a:t>
          </a:r>
        </a:p>
        <a:p>
          <a:r>
            <a:rPr lang="en-GB" dirty="0"/>
            <a:t>Flow angles</a:t>
          </a:r>
        </a:p>
      </dgm:t>
    </dgm:pt>
    <dgm:pt modelId="{35F8343F-DE89-44DE-B696-C6418F09B54B}" type="parTrans" cxnId="{C1D44D32-D826-4CBD-8FEC-C07B1B363F22}">
      <dgm:prSet/>
      <dgm:spPr/>
      <dgm:t>
        <a:bodyPr/>
        <a:lstStyle/>
        <a:p>
          <a:endParaRPr lang="en-GB"/>
        </a:p>
      </dgm:t>
    </dgm:pt>
    <dgm:pt modelId="{2B7E2C0A-8510-450D-B6D8-233B3352B425}" type="sibTrans" cxnId="{C1D44D32-D826-4CBD-8FEC-C07B1B363F22}">
      <dgm:prSet/>
      <dgm:spPr/>
      <dgm:t>
        <a:bodyPr/>
        <a:lstStyle/>
        <a:p>
          <a:endParaRPr lang="en-GB"/>
        </a:p>
      </dgm:t>
    </dgm:pt>
    <dgm:pt modelId="{5299EA1B-D0CD-415B-9963-2CCC23233D25}">
      <dgm:prSet phldrT="[Text]"/>
      <dgm:spPr/>
      <dgm:t>
        <a:bodyPr/>
        <a:lstStyle/>
        <a:p>
          <a:r>
            <a:rPr lang="en-GB" dirty="0"/>
            <a:t>Chord distribution</a:t>
          </a:r>
        </a:p>
        <a:p>
          <a:r>
            <a:rPr lang="en-GB" dirty="0"/>
            <a:t>Blade angles</a:t>
          </a:r>
        </a:p>
        <a:p>
          <a:r>
            <a:rPr lang="en-GB" dirty="0"/>
            <a:t>Number of blades</a:t>
          </a:r>
        </a:p>
      </dgm:t>
    </dgm:pt>
    <dgm:pt modelId="{DEC80B82-C13F-4909-84A1-FC5682825E89}" type="parTrans" cxnId="{0CA0359D-89BD-4EB3-A0B2-151B8ECFF5E1}">
      <dgm:prSet/>
      <dgm:spPr/>
      <dgm:t>
        <a:bodyPr/>
        <a:lstStyle/>
        <a:p>
          <a:endParaRPr lang="en-GB"/>
        </a:p>
      </dgm:t>
    </dgm:pt>
    <dgm:pt modelId="{6A0825A5-0B53-4A17-8878-6AE71806F483}" type="sibTrans" cxnId="{0CA0359D-89BD-4EB3-A0B2-151B8ECFF5E1}">
      <dgm:prSet/>
      <dgm:spPr/>
      <dgm:t>
        <a:bodyPr/>
        <a:lstStyle/>
        <a:p>
          <a:endParaRPr lang="en-GB"/>
        </a:p>
      </dgm:t>
    </dgm:pt>
    <dgm:pt modelId="{647A3451-1350-4BBF-973B-FC18DC62A0D1}" type="pres">
      <dgm:prSet presAssocID="{5EBD3218-6044-4CC3-B92B-794CA8646562}" presName="Name0" presStyleCnt="0">
        <dgm:presLayoutVars>
          <dgm:dir/>
          <dgm:resizeHandles val="exact"/>
        </dgm:presLayoutVars>
      </dgm:prSet>
      <dgm:spPr/>
    </dgm:pt>
    <dgm:pt modelId="{D4EFDF56-FD10-457E-9A06-E87AA6E2F6D9}" type="pres">
      <dgm:prSet presAssocID="{86855E68-3F40-4CB3-8494-E6FFFC410EE8}" presName="node" presStyleLbl="node1" presStyleIdx="0" presStyleCnt="3">
        <dgm:presLayoutVars>
          <dgm:bulletEnabled val="1"/>
        </dgm:presLayoutVars>
      </dgm:prSet>
      <dgm:spPr/>
    </dgm:pt>
    <dgm:pt modelId="{484B1F34-D5C8-4C45-A0C8-6585EFC69F97}" type="pres">
      <dgm:prSet presAssocID="{0ABCCC74-B586-48F7-A4ED-2A5C555016A4}" presName="sibTrans" presStyleLbl="sibTrans2D1" presStyleIdx="0" presStyleCnt="2"/>
      <dgm:spPr/>
    </dgm:pt>
    <dgm:pt modelId="{43D76102-1AE7-4074-A5AA-7EFE0DEA6487}" type="pres">
      <dgm:prSet presAssocID="{0ABCCC74-B586-48F7-A4ED-2A5C555016A4}" presName="connectorText" presStyleLbl="sibTrans2D1" presStyleIdx="0" presStyleCnt="2"/>
      <dgm:spPr/>
    </dgm:pt>
    <dgm:pt modelId="{5E8EA7AC-F715-466A-AB46-75EAF1F5D2B2}" type="pres">
      <dgm:prSet presAssocID="{0AFA744C-4250-41C9-BBFF-14AE4F38F9B0}" presName="node" presStyleLbl="node1" presStyleIdx="1" presStyleCnt="3">
        <dgm:presLayoutVars>
          <dgm:bulletEnabled val="1"/>
        </dgm:presLayoutVars>
      </dgm:prSet>
      <dgm:spPr/>
    </dgm:pt>
    <dgm:pt modelId="{C6760098-6E3A-4CD0-8B8D-731CEC6DA078}" type="pres">
      <dgm:prSet presAssocID="{2B7E2C0A-8510-450D-B6D8-233B3352B425}" presName="sibTrans" presStyleLbl="sibTrans2D1" presStyleIdx="1" presStyleCnt="2"/>
      <dgm:spPr/>
    </dgm:pt>
    <dgm:pt modelId="{14A6FBD5-0D05-43F6-8A0B-F6BEC9BE6E82}" type="pres">
      <dgm:prSet presAssocID="{2B7E2C0A-8510-450D-B6D8-233B3352B425}" presName="connectorText" presStyleLbl="sibTrans2D1" presStyleIdx="1" presStyleCnt="2"/>
      <dgm:spPr/>
    </dgm:pt>
    <dgm:pt modelId="{3318229D-CDE3-467E-A11E-4DED322721EB}" type="pres">
      <dgm:prSet presAssocID="{5299EA1B-D0CD-415B-9963-2CCC23233D25}" presName="node" presStyleLbl="node1" presStyleIdx="2" presStyleCnt="3">
        <dgm:presLayoutVars>
          <dgm:bulletEnabled val="1"/>
        </dgm:presLayoutVars>
      </dgm:prSet>
      <dgm:spPr/>
    </dgm:pt>
  </dgm:ptLst>
  <dgm:cxnLst>
    <dgm:cxn modelId="{EA883C18-638E-48AB-BDE5-3617F007F018}" type="presOf" srcId="{2B7E2C0A-8510-450D-B6D8-233B3352B425}" destId="{14A6FBD5-0D05-43F6-8A0B-F6BEC9BE6E82}" srcOrd="1" destOrd="0" presId="urn:microsoft.com/office/officeart/2005/8/layout/process1"/>
    <dgm:cxn modelId="{A6EC8126-5F4E-4122-A433-32AF037CA3B8}" srcId="{5EBD3218-6044-4CC3-B92B-794CA8646562}" destId="{86855E68-3F40-4CB3-8494-E6FFFC410EE8}" srcOrd="0" destOrd="0" parTransId="{252F0377-395A-4136-8AFA-83E2CDB37FDE}" sibTransId="{0ABCCC74-B586-48F7-A4ED-2A5C555016A4}"/>
    <dgm:cxn modelId="{4A94E927-D8CF-467B-82F0-5A18B6DBFFE1}" type="presOf" srcId="{5299EA1B-D0CD-415B-9963-2CCC23233D25}" destId="{3318229D-CDE3-467E-A11E-4DED322721EB}" srcOrd="0" destOrd="0" presId="urn:microsoft.com/office/officeart/2005/8/layout/process1"/>
    <dgm:cxn modelId="{C1D44D32-D826-4CBD-8FEC-C07B1B363F22}" srcId="{5EBD3218-6044-4CC3-B92B-794CA8646562}" destId="{0AFA744C-4250-41C9-BBFF-14AE4F38F9B0}" srcOrd="1" destOrd="0" parTransId="{35F8343F-DE89-44DE-B696-C6418F09B54B}" sibTransId="{2B7E2C0A-8510-450D-B6D8-233B3352B425}"/>
    <dgm:cxn modelId="{441A6D33-932D-461B-B337-C2C75FEF6C42}" type="presOf" srcId="{0ABCCC74-B586-48F7-A4ED-2A5C555016A4}" destId="{484B1F34-D5C8-4C45-A0C8-6585EFC69F97}" srcOrd="0" destOrd="0" presId="urn:microsoft.com/office/officeart/2005/8/layout/process1"/>
    <dgm:cxn modelId="{4259684C-4049-43E7-86B7-C5008AD3010B}" type="presOf" srcId="{2B7E2C0A-8510-450D-B6D8-233B3352B425}" destId="{C6760098-6E3A-4CD0-8B8D-731CEC6DA078}" srcOrd="0" destOrd="0" presId="urn:microsoft.com/office/officeart/2005/8/layout/process1"/>
    <dgm:cxn modelId="{0775AB93-144F-4022-887C-05BD4CFDDCEF}" type="presOf" srcId="{0ABCCC74-B586-48F7-A4ED-2A5C555016A4}" destId="{43D76102-1AE7-4074-A5AA-7EFE0DEA6487}" srcOrd="1" destOrd="0" presId="urn:microsoft.com/office/officeart/2005/8/layout/process1"/>
    <dgm:cxn modelId="{0CA0359D-89BD-4EB3-A0B2-151B8ECFF5E1}" srcId="{5EBD3218-6044-4CC3-B92B-794CA8646562}" destId="{5299EA1B-D0CD-415B-9963-2CCC23233D25}" srcOrd="2" destOrd="0" parTransId="{DEC80B82-C13F-4909-84A1-FC5682825E89}" sibTransId="{6A0825A5-0B53-4A17-8878-6AE71806F483}"/>
    <dgm:cxn modelId="{A60F19B3-C3CB-4A24-8B6E-52DFD519ECB6}" type="presOf" srcId="{0AFA744C-4250-41C9-BBFF-14AE4F38F9B0}" destId="{5E8EA7AC-F715-466A-AB46-75EAF1F5D2B2}" srcOrd="0" destOrd="0" presId="urn:microsoft.com/office/officeart/2005/8/layout/process1"/>
    <dgm:cxn modelId="{8AAD85D4-667F-40E3-970D-D621841F358F}" type="presOf" srcId="{86855E68-3F40-4CB3-8494-E6FFFC410EE8}" destId="{D4EFDF56-FD10-457E-9A06-E87AA6E2F6D9}" srcOrd="0" destOrd="0" presId="urn:microsoft.com/office/officeart/2005/8/layout/process1"/>
    <dgm:cxn modelId="{9BD0CFFA-C544-4B41-B9D5-7BF56F6B3B13}" type="presOf" srcId="{5EBD3218-6044-4CC3-B92B-794CA8646562}" destId="{647A3451-1350-4BBF-973B-FC18DC62A0D1}" srcOrd="0" destOrd="0" presId="urn:microsoft.com/office/officeart/2005/8/layout/process1"/>
    <dgm:cxn modelId="{F86A4DFA-8088-4280-BF08-0915855E14A3}" type="presParOf" srcId="{647A3451-1350-4BBF-973B-FC18DC62A0D1}" destId="{D4EFDF56-FD10-457E-9A06-E87AA6E2F6D9}" srcOrd="0" destOrd="0" presId="urn:microsoft.com/office/officeart/2005/8/layout/process1"/>
    <dgm:cxn modelId="{5BA3616A-43FB-4350-857B-979C46273D1F}" type="presParOf" srcId="{647A3451-1350-4BBF-973B-FC18DC62A0D1}" destId="{484B1F34-D5C8-4C45-A0C8-6585EFC69F97}" srcOrd="1" destOrd="0" presId="urn:microsoft.com/office/officeart/2005/8/layout/process1"/>
    <dgm:cxn modelId="{62002784-CF38-47FD-A38A-3CCF374D94CA}" type="presParOf" srcId="{484B1F34-D5C8-4C45-A0C8-6585EFC69F97}" destId="{43D76102-1AE7-4074-A5AA-7EFE0DEA6487}" srcOrd="0" destOrd="0" presId="urn:microsoft.com/office/officeart/2005/8/layout/process1"/>
    <dgm:cxn modelId="{DE8320F9-2576-4962-9EF1-263150381DFA}" type="presParOf" srcId="{647A3451-1350-4BBF-973B-FC18DC62A0D1}" destId="{5E8EA7AC-F715-466A-AB46-75EAF1F5D2B2}" srcOrd="2" destOrd="0" presId="urn:microsoft.com/office/officeart/2005/8/layout/process1"/>
    <dgm:cxn modelId="{F8DB6901-8998-48EB-A66B-EC694F5C2BCC}" type="presParOf" srcId="{647A3451-1350-4BBF-973B-FC18DC62A0D1}" destId="{C6760098-6E3A-4CD0-8B8D-731CEC6DA078}" srcOrd="3" destOrd="0" presId="urn:microsoft.com/office/officeart/2005/8/layout/process1"/>
    <dgm:cxn modelId="{278321E6-1998-4AEC-B301-894708728914}" type="presParOf" srcId="{C6760098-6E3A-4CD0-8B8D-731CEC6DA078}" destId="{14A6FBD5-0D05-43F6-8A0B-F6BEC9BE6E82}" srcOrd="0" destOrd="0" presId="urn:microsoft.com/office/officeart/2005/8/layout/process1"/>
    <dgm:cxn modelId="{EF808684-80F5-4CD5-8941-C47A9EEE7DEF}" type="presParOf" srcId="{647A3451-1350-4BBF-973B-FC18DC62A0D1}" destId="{3318229D-CDE3-467E-A11E-4DED322721EB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97877-087D-40B3-9B1B-B4A27D51E68B}">
      <dsp:nvSpPr>
        <dsp:cNvPr id="0" name=""/>
        <dsp:cNvSpPr/>
      </dsp:nvSpPr>
      <dsp:spPr>
        <a:xfrm>
          <a:off x="2200751" y="0"/>
          <a:ext cx="1694497" cy="9413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Axial velocity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Blade speed</a:t>
          </a:r>
        </a:p>
      </dsp:txBody>
      <dsp:txXfrm>
        <a:off x="2228323" y="27572"/>
        <a:ext cx="1639353" cy="886243"/>
      </dsp:txXfrm>
    </dsp:sp>
    <dsp:sp modelId="{340715F7-791E-4D55-B748-ABD7A99C06A0}">
      <dsp:nvSpPr>
        <dsp:cNvPr id="0" name=""/>
        <dsp:cNvSpPr/>
      </dsp:nvSpPr>
      <dsp:spPr>
        <a:xfrm rot="5400000">
          <a:off x="2871489" y="964921"/>
          <a:ext cx="353020" cy="4236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2920912" y="1000223"/>
        <a:ext cx="254174" cy="247114"/>
      </dsp:txXfrm>
    </dsp:sp>
    <dsp:sp modelId="{35FA6391-2E31-4E01-B74C-8B5CB00B9755}">
      <dsp:nvSpPr>
        <dsp:cNvPr id="0" name=""/>
        <dsp:cNvSpPr/>
      </dsp:nvSpPr>
      <dsp:spPr>
        <a:xfrm>
          <a:off x="2200751" y="1412080"/>
          <a:ext cx="1694497" cy="9413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Velocities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Flow angles</a:t>
          </a:r>
        </a:p>
      </dsp:txBody>
      <dsp:txXfrm>
        <a:off x="2228323" y="1439652"/>
        <a:ext cx="1639353" cy="886243"/>
      </dsp:txXfrm>
    </dsp:sp>
    <dsp:sp modelId="{FD5802E4-034B-4E79-9D78-F999F0E623C8}">
      <dsp:nvSpPr>
        <dsp:cNvPr id="0" name=""/>
        <dsp:cNvSpPr/>
      </dsp:nvSpPr>
      <dsp:spPr>
        <a:xfrm rot="5400000">
          <a:off x="2871489" y="2377002"/>
          <a:ext cx="353020" cy="4236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2920912" y="2412304"/>
        <a:ext cx="254174" cy="247114"/>
      </dsp:txXfrm>
    </dsp:sp>
    <dsp:sp modelId="{854158E6-FBF5-4EBE-8BD8-252018A5E33F}">
      <dsp:nvSpPr>
        <dsp:cNvPr id="0" name=""/>
        <dsp:cNvSpPr/>
      </dsp:nvSpPr>
      <dsp:spPr>
        <a:xfrm>
          <a:off x="2200751" y="2824161"/>
          <a:ext cx="1694497" cy="9413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Chord distribution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Blade angles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Number of blades</a:t>
          </a:r>
        </a:p>
      </dsp:txBody>
      <dsp:txXfrm>
        <a:off x="2228323" y="2851733"/>
        <a:ext cx="1639353" cy="8862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EFDF56-FD10-457E-9A06-E87AA6E2F6D9}">
      <dsp:nvSpPr>
        <dsp:cNvPr id="0" name=""/>
        <dsp:cNvSpPr/>
      </dsp:nvSpPr>
      <dsp:spPr>
        <a:xfrm>
          <a:off x="4646" y="7607"/>
          <a:ext cx="1388705" cy="14190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Axial velocity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Blade speed</a:t>
          </a:r>
        </a:p>
      </dsp:txBody>
      <dsp:txXfrm>
        <a:off x="45320" y="48281"/>
        <a:ext cx="1307357" cy="1337735"/>
      </dsp:txXfrm>
    </dsp:sp>
    <dsp:sp modelId="{484B1F34-D5C8-4C45-A0C8-6585EFC69F97}">
      <dsp:nvSpPr>
        <dsp:cNvPr id="0" name=""/>
        <dsp:cNvSpPr/>
      </dsp:nvSpPr>
      <dsp:spPr>
        <a:xfrm>
          <a:off x="1532222" y="544949"/>
          <a:ext cx="294405" cy="3443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1532222" y="613829"/>
        <a:ext cx="206084" cy="206639"/>
      </dsp:txXfrm>
    </dsp:sp>
    <dsp:sp modelId="{5E8EA7AC-F715-466A-AB46-75EAF1F5D2B2}">
      <dsp:nvSpPr>
        <dsp:cNvPr id="0" name=""/>
        <dsp:cNvSpPr/>
      </dsp:nvSpPr>
      <dsp:spPr>
        <a:xfrm>
          <a:off x="1948834" y="7607"/>
          <a:ext cx="1388705" cy="14190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Velocities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Flow angles</a:t>
          </a:r>
        </a:p>
      </dsp:txBody>
      <dsp:txXfrm>
        <a:off x="1989508" y="48281"/>
        <a:ext cx="1307357" cy="1337735"/>
      </dsp:txXfrm>
    </dsp:sp>
    <dsp:sp modelId="{C6760098-6E3A-4CD0-8B8D-731CEC6DA078}">
      <dsp:nvSpPr>
        <dsp:cNvPr id="0" name=""/>
        <dsp:cNvSpPr/>
      </dsp:nvSpPr>
      <dsp:spPr>
        <a:xfrm>
          <a:off x="3476410" y="544949"/>
          <a:ext cx="294405" cy="3443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3476410" y="613829"/>
        <a:ext cx="206084" cy="206639"/>
      </dsp:txXfrm>
    </dsp:sp>
    <dsp:sp modelId="{3318229D-CDE3-467E-A11E-4DED322721EB}">
      <dsp:nvSpPr>
        <dsp:cNvPr id="0" name=""/>
        <dsp:cNvSpPr/>
      </dsp:nvSpPr>
      <dsp:spPr>
        <a:xfrm>
          <a:off x="3893022" y="7607"/>
          <a:ext cx="1388705" cy="14190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Chord distribution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Blade angles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Number of blades</a:t>
          </a:r>
        </a:p>
      </dsp:txBody>
      <dsp:txXfrm>
        <a:off x="3933696" y="48281"/>
        <a:ext cx="1307357" cy="13377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69246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21" tIns="48361" rIns="96721" bIns="48361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271" y="0"/>
            <a:ext cx="3169246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21" tIns="48361" rIns="96721" bIns="4836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19621"/>
            <a:ext cx="3169246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21" tIns="48361" rIns="96721" bIns="48361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271" y="9119621"/>
            <a:ext cx="3169246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21" tIns="48361" rIns="96721" bIns="4836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fld id="{19F45E5B-BA66-49E5-A546-C63DDB6F027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4455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eg>
</file>

<file path=ppt/media/image4.jpe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69246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21" tIns="48361" rIns="96721" bIns="48361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271" y="0"/>
            <a:ext cx="3169246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21" tIns="48361" rIns="96721" bIns="4836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86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9201" y="4560570"/>
            <a:ext cx="4859960" cy="432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21" tIns="48361" rIns="96721" bIns="483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119621"/>
            <a:ext cx="3169246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21" tIns="48361" rIns="96721" bIns="48361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271" y="9119621"/>
            <a:ext cx="3169246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721" tIns="48361" rIns="96721" bIns="4836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pPr>
              <a:defRPr/>
            </a:pPr>
            <a:fld id="{6D17517F-03E2-40F2-9645-8DF4CB6BE20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9739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966788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966788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defTabSz="966788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966788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A49C909-55AF-4031-AA47-10AFEB0FDED5}" type="slidenum">
              <a:rPr lang="en-GB" smtClean="0"/>
              <a:pPr eaLnBrk="1" hangingPunct="1"/>
              <a:t>1</a:t>
            </a:fld>
            <a:endParaRPr lang="en-GB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458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9392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153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4061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1691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46812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04672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02273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4819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87253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2851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06936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66563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217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3360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9129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863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536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01097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457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D17517F-03E2-40F2-9645-8DF4CB6BE20F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520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auto">
      <p:bgPr>
        <a:blipFill dpi="0" rotWithShape="0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ChangeArrowheads="1"/>
          </p:cNvSpPr>
          <p:nvPr/>
        </p:nvSpPr>
        <p:spPr bwMode="auto">
          <a:xfrm>
            <a:off x="2" y="5365751"/>
            <a:ext cx="9140825" cy="665163"/>
          </a:xfrm>
          <a:prstGeom prst="rect">
            <a:avLst/>
          </a:prstGeom>
          <a:solidFill>
            <a:srgbClr val="003E7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Rectangle 14"/>
          <p:cNvSpPr>
            <a:spLocks noChangeArrowheads="1"/>
          </p:cNvSpPr>
          <p:nvPr/>
        </p:nvSpPr>
        <p:spPr bwMode="auto">
          <a:xfrm>
            <a:off x="2" y="6030914"/>
            <a:ext cx="9140825" cy="173037"/>
          </a:xfrm>
          <a:prstGeom prst="rect">
            <a:avLst/>
          </a:prstGeom>
          <a:solidFill>
            <a:srgbClr val="6AADE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4177" y="2016126"/>
            <a:ext cx="8374063" cy="576263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GB" noProof="0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4177" y="2774950"/>
            <a:ext cx="8374063" cy="539751"/>
          </a:xfrm>
        </p:spPr>
        <p:txBody>
          <a:bodyPr/>
          <a:lstStyle>
            <a:lvl1pPr marL="0" indent="0">
              <a:buFontTx/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Click to edit Master subtitle style</a:t>
            </a:r>
          </a:p>
        </p:txBody>
      </p:sp>
      <p:sp>
        <p:nvSpPr>
          <p:cNvPr id="6" name="Rectangle 10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862888" y="6448426"/>
            <a:ext cx="900112" cy="17938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8104754-6FEE-40FD-AD4A-7539366A8C4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9202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1718ED-0A6F-4B02-BAC2-2707742BEB9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575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5913" y="398463"/>
            <a:ext cx="2093912" cy="53768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4175" y="398463"/>
            <a:ext cx="6129338" cy="5376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F6F71C-000B-4658-8CB8-A06E5B8690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6932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175" y="398463"/>
            <a:ext cx="8375650" cy="4238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84177" y="1708151"/>
            <a:ext cx="8374063" cy="4067175"/>
          </a:xfrm>
        </p:spPr>
        <p:txBody>
          <a:bodyPr/>
          <a:lstStyle/>
          <a:p>
            <a:pPr lvl="0"/>
            <a:endParaRPr lang="en-GB" noProof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D039AD-5FF8-43DB-8297-ABD7D574A4B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3920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863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980411-26DD-405E-B007-669565CE174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59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4175" y="1708151"/>
            <a:ext cx="4110038" cy="40671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5" y="1708151"/>
            <a:ext cx="4111625" cy="40671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A5104C-7157-4B7C-9F73-159016CA68E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01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8A137-671F-46C2-960F-8F0CD8C55BE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814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1C68C8-129B-4101-BD5B-801FA1F7D6A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13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fld id="{8BF815B8-2D4A-4253-9F2E-A45356D9F663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922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11B0F9-6833-4903-94BB-50C36528671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2716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664157-4C66-4F1C-A8C8-C46971B0D77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28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6DA2A1-5169-4B9D-A4DF-D99CD463F8AF}"/>
              </a:ext>
            </a:extLst>
          </p:cNvPr>
          <p:cNvSpPr/>
          <p:nvPr userDrawn="1"/>
        </p:nvSpPr>
        <p:spPr bwMode="auto">
          <a:xfrm>
            <a:off x="0" y="6191250"/>
            <a:ext cx="9144000" cy="66675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4175" y="398463"/>
            <a:ext cx="8375650" cy="423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4177" y="1708151"/>
            <a:ext cx="8374063" cy="406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862888" y="6451601"/>
            <a:ext cx="900112" cy="179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70267AD-06EA-4277-81E3-F09DC9E6B21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5pPr>
      <a:lvl6pPr marL="457189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6pPr>
      <a:lvl7pPr marL="914377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7pPr>
      <a:lvl8pPr marL="1371566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8pPr>
      <a:lvl9pPr marL="1828754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9pPr>
    </p:titleStyle>
    <p:bodyStyle>
      <a:lvl1pPr marL="269868" indent="-269868" algn="l" rtl="0" eaLnBrk="0" fontAlgn="base" hangingPunct="0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538149" indent="-266693" algn="l" rtl="0" eaLnBrk="0" fontAlgn="base" hangingPunct="0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</a:defRPr>
      </a:lvl2pPr>
      <a:lvl3pPr marL="809605" indent="-269868" algn="l" rtl="0" eaLnBrk="0" fontAlgn="base" hangingPunct="0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</a:defRPr>
      </a:lvl3pPr>
      <a:lvl4pPr marL="1079473" indent="-268281" algn="l" rtl="0" eaLnBrk="0" fontAlgn="base" hangingPunct="0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</a:defRPr>
      </a:lvl4pPr>
      <a:lvl5pPr marL="1350929" indent="-269868" algn="l" rtl="0" eaLnBrk="0" fontAlgn="base" hangingPunct="0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</a:defRPr>
      </a:lvl5pPr>
      <a:lvl6pPr marL="1808117" indent="-269868" algn="l" rtl="0" fontAlgn="base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</a:defRPr>
      </a:lvl6pPr>
      <a:lvl7pPr marL="2265306" indent="-269868" algn="l" rtl="0" fontAlgn="base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</a:defRPr>
      </a:lvl7pPr>
      <a:lvl8pPr marL="2722495" indent="-269868" algn="l" rtl="0" fontAlgn="base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</a:defRPr>
      </a:lvl8pPr>
      <a:lvl9pPr marL="3179683" indent="-269868" algn="l" rtl="0" fontAlgn="base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17/06/relationships/model3d" Target="../media/model3d2.glb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.png"/><Relationship Id="rId3" Type="http://schemas.openxmlformats.org/officeDocument/2006/relationships/image" Target="../media/image7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8.png"/><Relationship Id="rId15" Type="http://schemas.openxmlformats.org/officeDocument/2006/relationships/image" Target="../media/image12.png"/><Relationship Id="rId10" Type="http://schemas.openxmlformats.org/officeDocument/2006/relationships/image" Target="../media/image48.png"/><Relationship Id="rId1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GB" sz="3200" dirty="0"/>
              <a:t>e-VTOL Flying Testbed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4177" y="2843562"/>
            <a:ext cx="8374063" cy="296669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GB" dirty="0"/>
              <a:t>Sam Drury</a:t>
            </a:r>
          </a:p>
          <a:p>
            <a:pPr eaLnBrk="1" hangingPunct="1">
              <a:lnSpc>
                <a:spcPct val="80000"/>
              </a:lnSpc>
            </a:pPr>
            <a:r>
              <a:rPr lang="en-GB" dirty="0"/>
              <a:t>03/12/2020		</a:t>
            </a:r>
          </a:p>
          <a:p>
            <a:pPr eaLnBrk="1" hangingPunct="1">
              <a:lnSpc>
                <a:spcPct val="80000"/>
              </a:lnSpc>
            </a:pPr>
            <a:endParaRPr lang="en-GB" dirty="0"/>
          </a:p>
          <a:p>
            <a:pPr eaLnBrk="1" hangingPunct="1">
              <a:lnSpc>
                <a:spcPct val="80000"/>
              </a:lnSpc>
            </a:pPr>
            <a:endParaRPr lang="en-GB" dirty="0"/>
          </a:p>
          <a:p>
            <a:pPr eaLnBrk="1" hangingPunct="1">
              <a:lnSpc>
                <a:spcPct val="80000"/>
              </a:lnSpc>
            </a:pPr>
            <a:r>
              <a:rPr lang="en-GB" dirty="0"/>
              <a:t>Supervisor:</a:t>
            </a:r>
          </a:p>
          <a:p>
            <a:pPr eaLnBrk="1" hangingPunct="1">
              <a:lnSpc>
                <a:spcPct val="80000"/>
              </a:lnSpc>
            </a:pPr>
            <a:r>
              <a:rPr lang="en-GB" dirty="0"/>
              <a:t>Dr Sam Grimshaw</a:t>
            </a:r>
          </a:p>
        </p:txBody>
      </p:sp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384177" y="5548314"/>
            <a:ext cx="8374063" cy="261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l"/>
            <a:r>
              <a:rPr lang="en-GB" b="1" dirty="0">
                <a:solidFill>
                  <a:schemeClr val="tx2"/>
                </a:solidFill>
              </a:rPr>
              <a:t>Whittle Laboratory</a:t>
            </a:r>
          </a:p>
        </p:txBody>
      </p:sp>
      <p:pic>
        <p:nvPicPr>
          <p:cNvPr id="3" name="Picture 2" descr="A close up of an engine&#10;&#10;Description automatically generated">
            <a:extLst>
              <a:ext uri="{FF2B5EF4-FFF2-40B4-BE49-F238E27FC236}">
                <a16:creationId xmlns:a16="http://schemas.microsoft.com/office/drawing/2014/main" id="{2F39AAFF-7488-4560-AD61-6BF0CFEBDD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231" y="2843561"/>
            <a:ext cx="4246892" cy="2185026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D1D6B94F-457A-4FEB-A695-0EC0C9EF00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1111" y="5084441"/>
            <a:ext cx="2655131" cy="261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chemeClr val="tx2"/>
                </a:solidFill>
                <a:latin typeface="Arial" charset="0"/>
              </a:defRPr>
            </a:lvl5pPr>
            <a:lvl6pPr marL="457189" algn="l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chemeClr val="tx2"/>
                </a:solidFill>
                <a:latin typeface="Arial" charset="0"/>
              </a:defRPr>
            </a:lvl6pPr>
            <a:lvl7pPr marL="914377" algn="l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chemeClr val="tx2"/>
                </a:solidFill>
                <a:latin typeface="Arial" charset="0"/>
              </a:defRPr>
            </a:lvl7pPr>
            <a:lvl8pPr marL="1371566" algn="l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chemeClr val="tx2"/>
                </a:solidFill>
                <a:latin typeface="Arial" charset="0"/>
              </a:defRPr>
            </a:lvl8pPr>
            <a:lvl9pPr marL="1828754" algn="l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GB" sz="900" kern="0" dirty="0"/>
              <a:t>https://www.bellflight.com/products/bell-nexus</a:t>
            </a:r>
          </a:p>
        </p:txBody>
      </p:sp>
    </p:spTree>
    <p:extLst>
      <p:ext uri="{BB962C8B-B14F-4D97-AF65-F5344CB8AC3E}">
        <p14:creationId xmlns:p14="http://schemas.microsoft.com/office/powerpoint/2010/main" val="145499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6"/>
    </mc:Choice>
    <mc:Fallback xmlns="">
      <p:transition spd="slow" advTm="170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728F-8C21-40CD-81A5-98094ADA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Generating Blade Profiles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9BA75-BF75-4AE3-9AC6-1A4D278F6B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  <p:pic>
        <p:nvPicPr>
          <p:cNvPr id="10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E2C946C2-9D95-4558-9A71-DE6082500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49599" y="1759248"/>
            <a:ext cx="2511151" cy="406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4F55DA68-CB49-4043-AD27-FE5727BA2C9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60750" y="1759247"/>
            <a:ext cx="2357164" cy="406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B5F862-D7D4-40AD-8867-C9B1A15D03CD}"/>
              </a:ext>
            </a:extLst>
          </p:cNvPr>
          <p:cNvSpPr txBox="1"/>
          <p:nvPr/>
        </p:nvSpPr>
        <p:spPr>
          <a:xfrm>
            <a:off x="1750875" y="5503257"/>
            <a:ext cx="56197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Carter’s relation recalculates chord distribution</a:t>
            </a:r>
          </a:p>
          <a:p>
            <a:r>
              <a:rPr lang="en-US" dirty="0" err="1"/>
              <a:t>Lieblein</a:t>
            </a:r>
            <a:r>
              <a:rPr lang="en-US" dirty="0"/>
              <a:t> correlation recalculates diffusion factor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2512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915D3-2298-8549-B1F4-3EC6235C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Chosen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1998D9-4C0A-EB4F-BCE9-E1CB6C90B6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ED69D62F-E53B-4590-A5C9-40CD33810A2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08274453"/>
                  </p:ext>
                </p:extLst>
              </p:nvPr>
            </p:nvGraphicFramePr>
            <p:xfrm>
              <a:off x="409874" y="1498414"/>
              <a:ext cx="3338703" cy="320553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338703" cy="3205535"/>
                    </a:xfrm>
                    <a:prstGeom prst="rect">
                      <a:avLst/>
                    </a:prstGeom>
                  </am3d:spPr>
                  <am3d:camera>
                    <am3d:pos x="0" y="0" z="677396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96" d="1000000"/>
                    <am3d:preTrans dx="0" dy="-395410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8505135" ay="-771165" az="-59675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9367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ED69D62F-E53B-4590-A5C9-40CD33810A2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9874" y="1498414"/>
                <a:ext cx="3338703" cy="3205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038D3229-A0D7-472F-A3E3-E4B166AC2B3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23783750"/>
                  </p:ext>
                </p:extLst>
              </p:nvPr>
            </p:nvGraphicFramePr>
            <p:xfrm>
              <a:off x="5299398" y="1928899"/>
              <a:ext cx="3406182" cy="294948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406182" cy="2949488"/>
                    </a:xfrm>
                    <a:prstGeom prst="rect">
                      <a:avLst/>
                    </a:prstGeom>
                  </am3d:spPr>
                  <am3d:camera>
                    <am3d:pos x="0" y="0" z="6556408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805" d="1000000"/>
                    <am3d:preTrans dx="2211569" dy="-9677053" dz="74"/>
                    <am3d:scale>
                      <am3d:sx n="1000000" d="1000000"/>
                      <am3d:sy n="1000000" d="1000000"/>
                      <am3d:sz n="1000000" d="1000000"/>
                    </am3d:scale>
                    <am3d:rot ax="-7855572" ay="1363429" az="1440904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7572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038D3229-A0D7-472F-A3E3-E4B166AC2B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99398" y="1928899"/>
                <a:ext cx="3406182" cy="2949488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60A24BE3-41FC-49D6-9F3B-808971DB707A}"/>
              </a:ext>
            </a:extLst>
          </p:cNvPr>
          <p:cNvSpPr txBox="1"/>
          <p:nvPr/>
        </p:nvSpPr>
        <p:spPr>
          <a:xfrm>
            <a:off x="4009652" y="2330649"/>
            <a:ext cx="14841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Sweep &amp; Lean</a:t>
            </a:r>
            <a:endParaRPr lang="en-GB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E7CC4B9-7E75-4230-BA2B-134317C55368}"/>
              </a:ext>
            </a:extLst>
          </p:cNvPr>
          <p:cNvSpPr/>
          <p:nvPr/>
        </p:nvSpPr>
        <p:spPr bwMode="auto">
          <a:xfrm>
            <a:off x="6934199" y="2330649"/>
            <a:ext cx="638175" cy="812570"/>
          </a:xfrm>
          <a:prstGeom prst="ellipse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DD80C36-8204-4ACA-A2E5-49D45704AEA8}"/>
              </a:ext>
            </a:extLst>
          </p:cNvPr>
          <p:cNvSpPr/>
          <p:nvPr/>
        </p:nvSpPr>
        <p:spPr bwMode="auto">
          <a:xfrm rot="891482">
            <a:off x="1576065" y="2994585"/>
            <a:ext cx="549573" cy="997777"/>
          </a:xfrm>
          <a:prstGeom prst="ellipse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D5D23CF-DF20-423D-A5D3-9EABC5D85F5D}"/>
              </a:ext>
            </a:extLst>
          </p:cNvPr>
          <p:cNvSpPr/>
          <p:nvPr/>
        </p:nvSpPr>
        <p:spPr bwMode="auto">
          <a:xfrm rot="16200000">
            <a:off x="2614122" y="2467347"/>
            <a:ext cx="596785" cy="1135958"/>
          </a:xfrm>
          <a:prstGeom prst="ellipse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B9CA80-BF65-4359-9B04-71704132A446}"/>
              </a:ext>
            </a:extLst>
          </p:cNvPr>
          <p:cNvCxnSpPr>
            <a:stCxn id="8" idx="1"/>
          </p:cNvCxnSpPr>
          <p:nvPr/>
        </p:nvCxnSpPr>
        <p:spPr bwMode="auto">
          <a:xfrm flipH="1">
            <a:off x="3409950" y="2653815"/>
            <a:ext cx="599702" cy="17507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8CC59C-2D1F-4BD0-9E06-CA34CEFC2292}"/>
              </a:ext>
            </a:extLst>
          </p:cNvPr>
          <p:cNvCxnSpPr>
            <a:cxnSpLocks/>
            <a:stCxn id="8" idx="3"/>
          </p:cNvCxnSpPr>
          <p:nvPr/>
        </p:nvCxnSpPr>
        <p:spPr bwMode="auto">
          <a:xfrm flipV="1">
            <a:off x="5493831" y="2653814"/>
            <a:ext cx="1289746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DA1BAD0-C6CA-4DB6-8B08-DA47ED71C097}"/>
              </a:ext>
            </a:extLst>
          </p:cNvPr>
          <p:cNvSpPr txBox="1"/>
          <p:nvPr/>
        </p:nvSpPr>
        <p:spPr>
          <a:xfrm>
            <a:off x="1842467" y="5193388"/>
            <a:ext cx="54590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Adding sweep and lean minimizes end-wall losses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968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 animBg="1"/>
      <p:bldP spid="16" grpId="0" animBg="1"/>
      <p:bldP spid="17" grpId="0" animBg="1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2DB1A-FCB4-474B-B840-00F708A84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Chosen Design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00112-12E4-4B3E-B0DE-DA90CE0D5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  <p:pic>
        <p:nvPicPr>
          <p:cNvPr id="9" name="Content Placeholder 8" descr="Chart, bar chart&#10;&#10;Description automatically generated">
            <a:extLst>
              <a:ext uri="{FF2B5EF4-FFF2-40B4-BE49-F238E27FC236}">
                <a16:creationId xmlns:a16="http://schemas.microsoft.com/office/drawing/2014/main" id="{D301A075-3D15-4154-B3F2-9674707D2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469" y="2114550"/>
            <a:ext cx="3546475" cy="3546475"/>
          </a:xfr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C2E7DA46-5BE6-4086-99B2-CE62BDFB11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8466739"/>
                  </p:ext>
                </p:extLst>
              </p:nvPr>
            </p:nvGraphicFramePr>
            <p:xfrm>
              <a:off x="767262" y="2278062"/>
              <a:ext cx="3436620" cy="1905000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1874520">
                      <a:extLst>
                        <a:ext uri="{9D8B030D-6E8A-4147-A177-3AD203B41FA5}">
                          <a16:colId xmlns:a16="http://schemas.microsoft.com/office/drawing/2014/main" val="2115146737"/>
                        </a:ext>
                      </a:extLst>
                    </a:gridCol>
                    <a:gridCol w="546567">
                      <a:extLst>
                        <a:ext uri="{9D8B030D-6E8A-4147-A177-3AD203B41FA5}">
                          <a16:colId xmlns:a16="http://schemas.microsoft.com/office/drawing/2014/main" val="286052652"/>
                        </a:ext>
                      </a:extLst>
                    </a:gridCol>
                    <a:gridCol w="1015533">
                      <a:extLst>
                        <a:ext uri="{9D8B030D-6E8A-4147-A177-3AD203B41FA5}">
                          <a16:colId xmlns:a16="http://schemas.microsoft.com/office/drawing/2014/main" val="1666562375"/>
                        </a:ext>
                      </a:extLst>
                    </a:gridCol>
                  </a:tblGrid>
                  <a:tr h="3759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1900" dirty="0"/>
                            <a:t>Flow coefficient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900" b="0" i="1" baseline="0" smtClean="0">
                                    <a:latin typeface="Cambria Math" panose="02040503050406030204" pitchFamily="18" charset="0"/>
                                  </a:rPr>
                                  <m:t>𝜙</m:t>
                                </m:r>
                              </m:oMath>
                            </m:oMathPara>
                          </a14:m>
                          <a:endParaRPr lang="en-GB" sz="19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0.80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0644598"/>
                      </a:ext>
                    </a:extLst>
                  </a:tr>
                  <a:tr h="375920">
                    <a:tc>
                      <a:txBody>
                        <a:bodyPr/>
                        <a:lstStyle/>
                        <a:p>
                          <a:pPr marL="0" marR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GB" sz="1900" dirty="0"/>
                            <a:t>Thrust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900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oMath>
                            </m:oMathPara>
                          </a14:m>
                          <a:endParaRPr lang="en-GB" sz="19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10 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45613299"/>
                      </a:ext>
                    </a:extLst>
                  </a:tr>
                  <a:tr h="3759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1900" dirty="0"/>
                            <a:t>Casing radius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9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sz="19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9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60 mm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85276660"/>
                      </a:ext>
                    </a:extLst>
                  </a:tr>
                  <a:tr h="3759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1900" dirty="0"/>
                            <a:t>Hub radius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9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sz="1900" b="0" i="1" smtClean="0"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9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20 mm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6182395"/>
                      </a:ext>
                    </a:extLst>
                  </a:tr>
                  <a:tr h="3759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1900" dirty="0"/>
                            <a:t>Diffusion factor</a:t>
                          </a:r>
                          <a:r>
                            <a:rPr lang="en-GB" sz="1900" baseline="0" dirty="0"/>
                            <a:t> </a:t>
                          </a:r>
                          <a:endParaRPr lang="en-GB" sz="19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900" b="0" i="1" baseline="0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oMath>
                            </m:oMathPara>
                          </a14:m>
                          <a:endParaRPr lang="en-GB" sz="19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1.1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273602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C2E7DA46-5BE6-4086-99B2-CE62BDFB11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8466739"/>
                  </p:ext>
                </p:extLst>
              </p:nvPr>
            </p:nvGraphicFramePr>
            <p:xfrm>
              <a:off x="767262" y="2278062"/>
              <a:ext cx="3436620" cy="1905000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1874520">
                      <a:extLst>
                        <a:ext uri="{9D8B030D-6E8A-4147-A177-3AD203B41FA5}">
                          <a16:colId xmlns:a16="http://schemas.microsoft.com/office/drawing/2014/main" val="2115146737"/>
                        </a:ext>
                      </a:extLst>
                    </a:gridCol>
                    <a:gridCol w="546567">
                      <a:extLst>
                        <a:ext uri="{9D8B030D-6E8A-4147-A177-3AD203B41FA5}">
                          <a16:colId xmlns:a16="http://schemas.microsoft.com/office/drawing/2014/main" val="286052652"/>
                        </a:ext>
                      </a:extLst>
                    </a:gridCol>
                    <a:gridCol w="1015533">
                      <a:extLst>
                        <a:ext uri="{9D8B030D-6E8A-4147-A177-3AD203B41FA5}">
                          <a16:colId xmlns:a16="http://schemas.microsoft.com/office/drawing/2014/main" val="1666562375"/>
                        </a:ext>
                      </a:extLst>
                    </a:gridCol>
                  </a:tblGrid>
                  <a:tr h="38100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1900" dirty="0"/>
                            <a:t>Flow coefficient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343333" t="-7937" r="-187778" b="-42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0.80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0644598"/>
                      </a:ext>
                    </a:extLst>
                  </a:tr>
                  <a:tr h="381000">
                    <a:tc>
                      <a:txBody>
                        <a:bodyPr/>
                        <a:lstStyle/>
                        <a:p>
                          <a:pPr marL="0" marR="0" indent="0" algn="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GB" sz="1900" dirty="0"/>
                            <a:t>Thrust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343333" t="-107937" r="-187778" b="-32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10 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45613299"/>
                      </a:ext>
                    </a:extLst>
                  </a:tr>
                  <a:tr h="38100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1900" dirty="0"/>
                            <a:t>Casing radius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343333" t="-211290" r="-187778" b="-2290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60 mm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85276660"/>
                      </a:ext>
                    </a:extLst>
                  </a:tr>
                  <a:tr h="38100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1900" dirty="0"/>
                            <a:t>Hub radius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343333" t="-306349" r="-187778" b="-1253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20 mm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6182395"/>
                      </a:ext>
                    </a:extLst>
                  </a:tr>
                  <a:tr h="38100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GB" sz="1900" dirty="0"/>
                            <a:t>Diffusion factor</a:t>
                          </a:r>
                          <a:r>
                            <a:rPr lang="en-GB" sz="1900" baseline="0" dirty="0"/>
                            <a:t> </a:t>
                          </a:r>
                          <a:endParaRPr lang="en-GB" sz="19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343333" t="-406349" r="-187778" b="-253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1900" dirty="0"/>
                            <a:t>1.1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273602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5D5FE753-135C-4FBF-A051-C4A2FD2D1F64}"/>
              </a:ext>
            </a:extLst>
          </p:cNvPr>
          <p:cNvSpPr txBox="1"/>
          <p:nvPr/>
        </p:nvSpPr>
        <p:spPr>
          <a:xfrm>
            <a:off x="1047750" y="4918759"/>
            <a:ext cx="27970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 Haller number = 0.85 Stall limit = 0.72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4948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67F7-2F89-43C2-B0BC-B60FF8AA1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Measuring Thrust, RPM, Pressure, Power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ECEA6E-4A25-4AC0-89AF-AAC3B8E60D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BE2A8-1E14-4636-A457-AA2C46044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Pic of static test rig</a:t>
            </a:r>
          </a:p>
        </p:txBody>
      </p:sp>
    </p:spTree>
    <p:extLst>
      <p:ext uri="{BB962C8B-B14F-4D97-AF65-F5344CB8AC3E}">
        <p14:creationId xmlns:p14="http://schemas.microsoft.com/office/powerpoint/2010/main" val="697072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67F7-2F89-43C2-B0BC-B60FF8AA1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Thrust Measurement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0DC46B1-8685-41CF-AEEF-5B96EA2CB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026" y="1547550"/>
            <a:ext cx="3658111" cy="3762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ECEA6E-4A25-4AC0-89AF-AAC3B8E60D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528BC5-FA45-4511-AE99-FD815A12CD9E}"/>
              </a:ext>
            </a:extLst>
          </p:cNvPr>
          <p:cNvSpPr/>
          <p:nvPr/>
        </p:nvSpPr>
        <p:spPr bwMode="auto">
          <a:xfrm>
            <a:off x="2647950" y="1782763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1C186F-B201-4291-A630-5A82DEB5918E}"/>
              </a:ext>
            </a:extLst>
          </p:cNvPr>
          <p:cNvSpPr/>
          <p:nvPr/>
        </p:nvSpPr>
        <p:spPr bwMode="auto">
          <a:xfrm>
            <a:off x="2228850" y="2560901"/>
            <a:ext cx="1438275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ADEEC0-FF24-499A-866A-BAA439F426C5}"/>
              </a:ext>
            </a:extLst>
          </p:cNvPr>
          <p:cNvSpPr/>
          <p:nvPr/>
        </p:nvSpPr>
        <p:spPr bwMode="auto">
          <a:xfrm>
            <a:off x="4562475" y="4240213"/>
            <a:ext cx="129540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9C325E-289F-44AD-A523-6EFA73ADB7A1}"/>
              </a:ext>
            </a:extLst>
          </p:cNvPr>
          <p:cNvSpPr/>
          <p:nvPr/>
        </p:nvSpPr>
        <p:spPr bwMode="auto">
          <a:xfrm>
            <a:off x="5133975" y="4964113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1296F5-0E7D-43D0-A7C3-3E6162F0650B}"/>
              </a:ext>
            </a:extLst>
          </p:cNvPr>
          <p:cNvSpPr/>
          <p:nvPr/>
        </p:nvSpPr>
        <p:spPr bwMode="auto">
          <a:xfrm>
            <a:off x="2809620" y="4391157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2D3AA8-3912-4C8F-ABF0-E6DEDC3AF366}"/>
              </a:ext>
            </a:extLst>
          </p:cNvPr>
          <p:cNvSpPr/>
          <p:nvPr/>
        </p:nvSpPr>
        <p:spPr bwMode="auto">
          <a:xfrm>
            <a:off x="3786329" y="4297887"/>
            <a:ext cx="294481" cy="2137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6DDD68-07C0-40C7-9136-387688DAB0CE}"/>
              </a:ext>
            </a:extLst>
          </p:cNvPr>
          <p:cNvSpPr/>
          <p:nvPr/>
        </p:nvSpPr>
        <p:spPr bwMode="auto">
          <a:xfrm>
            <a:off x="2004630" y="4217989"/>
            <a:ext cx="1123950" cy="109246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45E19B-7B74-4284-8CAA-EA342FD24520}"/>
              </a:ext>
            </a:extLst>
          </p:cNvPr>
          <p:cNvSpPr/>
          <p:nvPr/>
        </p:nvSpPr>
        <p:spPr bwMode="auto">
          <a:xfrm>
            <a:off x="1244948" y="2725738"/>
            <a:ext cx="1123950" cy="275126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1BEB47-B3DA-4D71-A002-05B0FAE2D63B}"/>
              </a:ext>
            </a:extLst>
          </p:cNvPr>
          <p:cNvSpPr/>
          <p:nvPr/>
        </p:nvSpPr>
        <p:spPr bwMode="auto">
          <a:xfrm>
            <a:off x="2152112" y="3103826"/>
            <a:ext cx="1438275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B1DA531-540C-4B38-B119-4ACC9C045C7A}"/>
              </a:ext>
            </a:extLst>
          </p:cNvPr>
          <p:cNvCxnSpPr/>
          <p:nvPr/>
        </p:nvCxnSpPr>
        <p:spPr bwMode="auto">
          <a:xfrm flipH="1">
            <a:off x="2368898" y="3362325"/>
            <a:ext cx="974377" cy="0"/>
          </a:xfrm>
          <a:prstGeom prst="straightConnector1">
            <a:avLst/>
          </a:prstGeom>
          <a:ln w="57150"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3AADEC-0A0B-4EAF-8361-A936CBDD55BB}"/>
              </a:ext>
            </a:extLst>
          </p:cNvPr>
          <p:cNvSpPr txBox="1"/>
          <p:nvPr/>
        </p:nvSpPr>
        <p:spPr>
          <a:xfrm>
            <a:off x="769375" y="3187921"/>
            <a:ext cx="2109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Thrust</a:t>
            </a:r>
            <a:endParaRPr lang="en-GB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C7CEBC1-AFF3-4E9B-90E4-B3694BAB38F6}"/>
              </a:ext>
            </a:extLst>
          </p:cNvPr>
          <p:cNvSpPr/>
          <p:nvPr/>
        </p:nvSpPr>
        <p:spPr bwMode="auto">
          <a:xfrm>
            <a:off x="6229927" y="2631687"/>
            <a:ext cx="2144698" cy="110457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b="1" dirty="0">
                <a:solidFill>
                  <a:schemeClr val="tx1"/>
                </a:solidFill>
                <a:latin typeface="Arial" charset="0"/>
              </a:rPr>
              <a:t>Data Collection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Raspberry Pi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dirty="0">
                <a:solidFill>
                  <a:schemeClr val="tx1"/>
                </a:solidFill>
                <a:latin typeface="Arial" charset="0"/>
              </a:rPr>
              <a:t>SSH over </a:t>
            </a:r>
            <a:r>
              <a:rPr lang="en-GB" dirty="0" err="1">
                <a:solidFill>
                  <a:schemeClr val="tx1"/>
                </a:solidFill>
                <a:latin typeface="Arial" charset="0"/>
              </a:rPr>
              <a:t>WiFi</a:t>
            </a: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31A713-7A97-43E2-A63A-DF6B2EADD6DD}"/>
              </a:ext>
            </a:extLst>
          </p:cNvPr>
          <p:cNvGrpSpPr/>
          <p:nvPr/>
        </p:nvGrpSpPr>
        <p:grpSpPr>
          <a:xfrm>
            <a:off x="6658599" y="4671025"/>
            <a:ext cx="1439724" cy="907455"/>
            <a:chOff x="3171732" y="2781665"/>
            <a:chExt cx="2400487" cy="1513022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E020FAD0-0F95-43D1-BC31-F522B6745DCD}"/>
                </a:ext>
              </a:extLst>
            </p:cNvPr>
            <p:cNvSpPr/>
            <p:nvPr/>
          </p:nvSpPr>
          <p:spPr bwMode="auto">
            <a:xfrm>
              <a:off x="3219450" y="3086100"/>
              <a:ext cx="2305050" cy="685800"/>
            </a:xfrm>
            <a:prstGeom prst="roundRect">
              <a:avLst>
                <a:gd name="adj" fmla="val 22223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46035CB-9E4B-4494-88C7-3639C19E5DA6}"/>
                </a:ext>
              </a:extLst>
            </p:cNvPr>
            <p:cNvSpPr/>
            <p:nvPr/>
          </p:nvSpPr>
          <p:spPr bwMode="auto">
            <a:xfrm rot="850461">
              <a:off x="3171732" y="3536159"/>
              <a:ext cx="216885" cy="758527"/>
            </a:xfrm>
            <a:prstGeom prst="roundRect">
              <a:avLst>
                <a:gd name="adj" fmla="val 36635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3866555-7EC9-4529-ACD8-069D844231BE}"/>
                </a:ext>
              </a:extLst>
            </p:cNvPr>
            <p:cNvSpPr/>
            <p:nvPr/>
          </p:nvSpPr>
          <p:spPr bwMode="auto">
            <a:xfrm>
              <a:off x="3713318" y="2781665"/>
              <a:ext cx="1317313" cy="541338"/>
            </a:xfrm>
            <a:prstGeom prst="roundRect">
              <a:avLst>
                <a:gd name="adj" fmla="val 22223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A83F3730-311B-41E5-AB8E-A16D66D5823A}"/>
                </a:ext>
              </a:extLst>
            </p:cNvPr>
            <p:cNvSpPr/>
            <p:nvPr/>
          </p:nvSpPr>
          <p:spPr bwMode="auto">
            <a:xfrm rot="20749539" flipH="1">
              <a:off x="5355334" y="3536160"/>
              <a:ext cx="216885" cy="758527"/>
            </a:xfrm>
            <a:prstGeom prst="roundRect">
              <a:avLst>
                <a:gd name="adj" fmla="val 36635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92E10FE-4331-446B-83DD-EA2A7DEE84F6}"/>
              </a:ext>
            </a:extLst>
          </p:cNvPr>
          <p:cNvSpPr/>
          <p:nvPr/>
        </p:nvSpPr>
        <p:spPr bwMode="auto">
          <a:xfrm>
            <a:off x="4345858" y="4569628"/>
            <a:ext cx="2684207" cy="336669"/>
          </a:xfrm>
          <a:custGeom>
            <a:avLst/>
            <a:gdLst>
              <a:gd name="connsiteX0" fmla="*/ 0 w 2684207"/>
              <a:gd name="connsiteY0" fmla="*/ 336669 h 336669"/>
              <a:gd name="connsiteX1" fmla="*/ 1140542 w 2684207"/>
              <a:gd name="connsiteY1" fmla="*/ 2372 h 336669"/>
              <a:gd name="connsiteX2" fmla="*/ 2684207 w 2684207"/>
              <a:gd name="connsiteY2" fmla="*/ 189185 h 336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4207" h="336669">
                <a:moveTo>
                  <a:pt x="0" y="336669"/>
                </a:moveTo>
                <a:cubicBezTo>
                  <a:pt x="346587" y="181811"/>
                  <a:pt x="693174" y="26953"/>
                  <a:pt x="1140542" y="2372"/>
                </a:cubicBezTo>
                <a:cubicBezTo>
                  <a:pt x="1587910" y="-22209"/>
                  <a:pt x="2361381" y="151495"/>
                  <a:pt x="2684207" y="189185"/>
                </a:cubicBezTo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AFBEB6-9805-4228-A9F6-CD2D7A31A7DC}"/>
              </a:ext>
            </a:extLst>
          </p:cNvPr>
          <p:cNvSpPr txBox="1"/>
          <p:nvPr/>
        </p:nvSpPr>
        <p:spPr>
          <a:xfrm>
            <a:off x="2004630" y="4370331"/>
            <a:ext cx="25813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Shear Loadcell</a:t>
            </a:r>
            <a:endParaRPr lang="en-GB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54137EA-02A4-4262-A89D-1CBE2A136230}"/>
              </a:ext>
            </a:extLst>
          </p:cNvPr>
          <p:cNvSpPr/>
          <p:nvPr/>
        </p:nvSpPr>
        <p:spPr bwMode="auto">
          <a:xfrm>
            <a:off x="7648575" y="4284206"/>
            <a:ext cx="58991" cy="454937"/>
          </a:xfrm>
          <a:prstGeom prst="roundRect">
            <a:avLst>
              <a:gd name="adj" fmla="val 36635"/>
            </a:avLst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725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67F7-2F89-43C2-B0BC-B60FF8AA1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RPM Measurement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0DC46B1-8685-41CF-AEEF-5B96EA2CB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026" y="1547550"/>
            <a:ext cx="3658111" cy="3762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ECEA6E-4A25-4AC0-89AF-AAC3B8E60D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15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528BC5-FA45-4511-AE99-FD815A12CD9E}"/>
              </a:ext>
            </a:extLst>
          </p:cNvPr>
          <p:cNvSpPr/>
          <p:nvPr/>
        </p:nvSpPr>
        <p:spPr bwMode="auto">
          <a:xfrm>
            <a:off x="2647950" y="1782763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1C186F-B201-4291-A630-5A82DEB5918E}"/>
              </a:ext>
            </a:extLst>
          </p:cNvPr>
          <p:cNvSpPr/>
          <p:nvPr/>
        </p:nvSpPr>
        <p:spPr bwMode="auto">
          <a:xfrm>
            <a:off x="2228850" y="2560901"/>
            <a:ext cx="1438275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ADEEC0-FF24-499A-866A-BAA439F426C5}"/>
              </a:ext>
            </a:extLst>
          </p:cNvPr>
          <p:cNvSpPr/>
          <p:nvPr/>
        </p:nvSpPr>
        <p:spPr bwMode="auto">
          <a:xfrm>
            <a:off x="4562475" y="4240213"/>
            <a:ext cx="129540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9C325E-289F-44AD-A523-6EFA73ADB7A1}"/>
              </a:ext>
            </a:extLst>
          </p:cNvPr>
          <p:cNvSpPr/>
          <p:nvPr/>
        </p:nvSpPr>
        <p:spPr bwMode="auto">
          <a:xfrm>
            <a:off x="5133975" y="4964113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1296F5-0E7D-43D0-A7C3-3E6162F0650B}"/>
              </a:ext>
            </a:extLst>
          </p:cNvPr>
          <p:cNvSpPr/>
          <p:nvPr/>
        </p:nvSpPr>
        <p:spPr bwMode="auto">
          <a:xfrm>
            <a:off x="2809620" y="4391157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2D3AA8-3912-4C8F-ABF0-E6DEDC3AF366}"/>
              </a:ext>
            </a:extLst>
          </p:cNvPr>
          <p:cNvSpPr/>
          <p:nvPr/>
        </p:nvSpPr>
        <p:spPr bwMode="auto">
          <a:xfrm>
            <a:off x="3786329" y="4297887"/>
            <a:ext cx="294481" cy="2137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6DDD68-07C0-40C7-9136-387688DAB0CE}"/>
              </a:ext>
            </a:extLst>
          </p:cNvPr>
          <p:cNvSpPr/>
          <p:nvPr/>
        </p:nvSpPr>
        <p:spPr bwMode="auto">
          <a:xfrm>
            <a:off x="2004630" y="4217989"/>
            <a:ext cx="1123950" cy="109246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45E19B-7B74-4284-8CAA-EA342FD24520}"/>
              </a:ext>
            </a:extLst>
          </p:cNvPr>
          <p:cNvSpPr/>
          <p:nvPr/>
        </p:nvSpPr>
        <p:spPr bwMode="auto">
          <a:xfrm>
            <a:off x="1244948" y="2725738"/>
            <a:ext cx="1123950" cy="275126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1BEB47-B3DA-4D71-A002-05B0FAE2D63B}"/>
              </a:ext>
            </a:extLst>
          </p:cNvPr>
          <p:cNvSpPr/>
          <p:nvPr/>
        </p:nvSpPr>
        <p:spPr bwMode="auto">
          <a:xfrm>
            <a:off x="2152112" y="3103826"/>
            <a:ext cx="1438275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B1DA531-540C-4B38-B119-4ACC9C045C7A}"/>
              </a:ext>
            </a:extLst>
          </p:cNvPr>
          <p:cNvCxnSpPr/>
          <p:nvPr/>
        </p:nvCxnSpPr>
        <p:spPr bwMode="auto">
          <a:xfrm flipH="1">
            <a:off x="2368898" y="3362325"/>
            <a:ext cx="974377" cy="0"/>
          </a:xfrm>
          <a:prstGeom prst="straightConnector1">
            <a:avLst/>
          </a:prstGeom>
          <a:ln w="57150"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3AADEC-0A0B-4EAF-8361-A936CBDD55BB}"/>
              </a:ext>
            </a:extLst>
          </p:cNvPr>
          <p:cNvSpPr txBox="1"/>
          <p:nvPr/>
        </p:nvSpPr>
        <p:spPr>
          <a:xfrm>
            <a:off x="769375" y="3187921"/>
            <a:ext cx="2109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RPM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C7CEBC1-AFF3-4E9B-90E4-B3694BAB38F6}"/>
              </a:ext>
            </a:extLst>
          </p:cNvPr>
          <p:cNvSpPr/>
          <p:nvPr/>
        </p:nvSpPr>
        <p:spPr bwMode="auto">
          <a:xfrm>
            <a:off x="6229927" y="2631687"/>
            <a:ext cx="2144698" cy="110457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b="1" dirty="0">
                <a:solidFill>
                  <a:schemeClr val="tx1"/>
                </a:solidFill>
                <a:latin typeface="Arial" charset="0"/>
              </a:rPr>
              <a:t>Data Collection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Raspberry Pi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dirty="0">
                <a:solidFill>
                  <a:schemeClr val="tx1"/>
                </a:solidFill>
                <a:latin typeface="Arial" charset="0"/>
              </a:rPr>
              <a:t>SSH over </a:t>
            </a:r>
            <a:r>
              <a:rPr lang="en-GB" dirty="0" err="1">
                <a:solidFill>
                  <a:schemeClr val="tx1"/>
                </a:solidFill>
                <a:latin typeface="Arial" charset="0"/>
              </a:rPr>
              <a:t>WiFi</a:t>
            </a: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31A713-7A97-43E2-A63A-DF6B2EADD6DD}"/>
              </a:ext>
            </a:extLst>
          </p:cNvPr>
          <p:cNvGrpSpPr/>
          <p:nvPr/>
        </p:nvGrpSpPr>
        <p:grpSpPr>
          <a:xfrm>
            <a:off x="6658599" y="4671025"/>
            <a:ext cx="1439724" cy="907455"/>
            <a:chOff x="3171732" y="2781665"/>
            <a:chExt cx="2400487" cy="1513022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E020FAD0-0F95-43D1-BC31-F522B6745DCD}"/>
                </a:ext>
              </a:extLst>
            </p:cNvPr>
            <p:cNvSpPr/>
            <p:nvPr/>
          </p:nvSpPr>
          <p:spPr bwMode="auto">
            <a:xfrm>
              <a:off x="3219450" y="3086100"/>
              <a:ext cx="2305050" cy="685800"/>
            </a:xfrm>
            <a:prstGeom prst="roundRect">
              <a:avLst>
                <a:gd name="adj" fmla="val 22223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46035CB-9E4B-4494-88C7-3639C19E5DA6}"/>
                </a:ext>
              </a:extLst>
            </p:cNvPr>
            <p:cNvSpPr/>
            <p:nvPr/>
          </p:nvSpPr>
          <p:spPr bwMode="auto">
            <a:xfrm rot="850461">
              <a:off x="3171732" y="3536159"/>
              <a:ext cx="216885" cy="758527"/>
            </a:xfrm>
            <a:prstGeom prst="roundRect">
              <a:avLst>
                <a:gd name="adj" fmla="val 36635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3866555-7EC9-4529-ACD8-069D844231BE}"/>
                </a:ext>
              </a:extLst>
            </p:cNvPr>
            <p:cNvSpPr/>
            <p:nvPr/>
          </p:nvSpPr>
          <p:spPr bwMode="auto">
            <a:xfrm>
              <a:off x="3713318" y="2781665"/>
              <a:ext cx="1317313" cy="541338"/>
            </a:xfrm>
            <a:prstGeom prst="roundRect">
              <a:avLst>
                <a:gd name="adj" fmla="val 22223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A83F3730-311B-41E5-AB8E-A16D66D5823A}"/>
                </a:ext>
              </a:extLst>
            </p:cNvPr>
            <p:cNvSpPr/>
            <p:nvPr/>
          </p:nvSpPr>
          <p:spPr bwMode="auto">
            <a:xfrm rot="20749539" flipH="1">
              <a:off x="5355334" y="3536160"/>
              <a:ext cx="216885" cy="758527"/>
            </a:xfrm>
            <a:prstGeom prst="roundRect">
              <a:avLst>
                <a:gd name="adj" fmla="val 36635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8398156-520B-48D6-8BA2-708A8F5EB89D}"/>
              </a:ext>
            </a:extLst>
          </p:cNvPr>
          <p:cNvSpPr/>
          <p:nvPr/>
        </p:nvSpPr>
        <p:spPr bwMode="auto">
          <a:xfrm rot="211095">
            <a:off x="4068415" y="4344461"/>
            <a:ext cx="2940587" cy="653128"/>
          </a:xfrm>
          <a:custGeom>
            <a:avLst/>
            <a:gdLst>
              <a:gd name="connsiteX0" fmla="*/ 0 w 3126658"/>
              <a:gd name="connsiteY0" fmla="*/ 0 h 750807"/>
              <a:gd name="connsiteX1" fmla="*/ 393290 w 3126658"/>
              <a:gd name="connsiteY1" fmla="*/ 540774 h 750807"/>
              <a:gd name="connsiteX2" fmla="*/ 1612490 w 3126658"/>
              <a:gd name="connsiteY2" fmla="*/ 747252 h 750807"/>
              <a:gd name="connsiteX3" fmla="*/ 2330245 w 3126658"/>
              <a:gd name="connsiteY3" fmla="*/ 393291 h 750807"/>
              <a:gd name="connsiteX4" fmla="*/ 3126658 w 3126658"/>
              <a:gd name="connsiteY4" fmla="*/ 422787 h 750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658" h="750807">
                <a:moveTo>
                  <a:pt x="0" y="0"/>
                </a:moveTo>
                <a:cubicBezTo>
                  <a:pt x="62271" y="208116"/>
                  <a:pt x="124542" y="416232"/>
                  <a:pt x="393290" y="540774"/>
                </a:cubicBezTo>
                <a:cubicBezTo>
                  <a:pt x="662038" y="665316"/>
                  <a:pt x="1289664" y="771832"/>
                  <a:pt x="1612490" y="747252"/>
                </a:cubicBezTo>
                <a:cubicBezTo>
                  <a:pt x="1935316" y="722672"/>
                  <a:pt x="2077884" y="447369"/>
                  <a:pt x="2330245" y="393291"/>
                </a:cubicBezTo>
                <a:cubicBezTo>
                  <a:pt x="2582606" y="339214"/>
                  <a:pt x="2952955" y="460477"/>
                  <a:pt x="3126658" y="422787"/>
                </a:cubicBezTo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A142A1-68BB-483F-BFD2-A3C6BD3C4BB7}"/>
              </a:ext>
            </a:extLst>
          </p:cNvPr>
          <p:cNvCxnSpPr>
            <a:cxnSpLocks/>
          </p:cNvCxnSpPr>
          <p:nvPr/>
        </p:nvCxnSpPr>
        <p:spPr bwMode="auto">
          <a:xfrm flipH="1">
            <a:off x="2512219" y="3363019"/>
            <a:ext cx="831057" cy="0"/>
          </a:xfrm>
          <a:prstGeom prst="straightConnector1">
            <a:avLst/>
          </a:prstGeom>
          <a:ln w="57150"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40756DD-76B4-469C-AE7F-E8F9D3D8D6EF}"/>
              </a:ext>
            </a:extLst>
          </p:cNvPr>
          <p:cNvSpPr txBox="1"/>
          <p:nvPr/>
        </p:nvSpPr>
        <p:spPr>
          <a:xfrm>
            <a:off x="2345046" y="4370047"/>
            <a:ext cx="2109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RPM Sensor</a:t>
            </a:r>
            <a:endParaRPr lang="en-GB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4D43021-4C0C-471D-A58A-38CD957EF680}"/>
              </a:ext>
            </a:extLst>
          </p:cNvPr>
          <p:cNvSpPr/>
          <p:nvPr/>
        </p:nvSpPr>
        <p:spPr bwMode="auto">
          <a:xfrm>
            <a:off x="7648575" y="4284206"/>
            <a:ext cx="58991" cy="454937"/>
          </a:xfrm>
          <a:prstGeom prst="roundRect">
            <a:avLst>
              <a:gd name="adj" fmla="val 36635"/>
            </a:avLst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634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67F7-2F89-43C2-B0BC-B60FF8AA1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Pressure Measurement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0DC46B1-8685-41CF-AEEF-5B96EA2CB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026" y="1547550"/>
            <a:ext cx="3658111" cy="3762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ECEA6E-4A25-4AC0-89AF-AAC3B8E60D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16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528BC5-FA45-4511-AE99-FD815A12CD9E}"/>
              </a:ext>
            </a:extLst>
          </p:cNvPr>
          <p:cNvSpPr/>
          <p:nvPr/>
        </p:nvSpPr>
        <p:spPr bwMode="auto">
          <a:xfrm>
            <a:off x="2647950" y="1782763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1C186F-B201-4291-A630-5A82DEB5918E}"/>
              </a:ext>
            </a:extLst>
          </p:cNvPr>
          <p:cNvSpPr/>
          <p:nvPr/>
        </p:nvSpPr>
        <p:spPr bwMode="auto">
          <a:xfrm>
            <a:off x="2228850" y="2560901"/>
            <a:ext cx="1438275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ADEEC0-FF24-499A-866A-BAA439F426C5}"/>
              </a:ext>
            </a:extLst>
          </p:cNvPr>
          <p:cNvSpPr/>
          <p:nvPr/>
        </p:nvSpPr>
        <p:spPr bwMode="auto">
          <a:xfrm>
            <a:off x="4562475" y="4240213"/>
            <a:ext cx="129540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9C325E-289F-44AD-A523-6EFA73ADB7A1}"/>
              </a:ext>
            </a:extLst>
          </p:cNvPr>
          <p:cNvSpPr/>
          <p:nvPr/>
        </p:nvSpPr>
        <p:spPr bwMode="auto">
          <a:xfrm>
            <a:off x="5133975" y="4964113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1296F5-0E7D-43D0-A7C3-3E6162F0650B}"/>
              </a:ext>
            </a:extLst>
          </p:cNvPr>
          <p:cNvSpPr/>
          <p:nvPr/>
        </p:nvSpPr>
        <p:spPr bwMode="auto">
          <a:xfrm>
            <a:off x="2809620" y="4391157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2D3AA8-3912-4C8F-ABF0-E6DEDC3AF366}"/>
              </a:ext>
            </a:extLst>
          </p:cNvPr>
          <p:cNvSpPr/>
          <p:nvPr/>
        </p:nvSpPr>
        <p:spPr bwMode="auto">
          <a:xfrm>
            <a:off x="3786329" y="4297887"/>
            <a:ext cx="294481" cy="2137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6DDD68-07C0-40C7-9136-387688DAB0CE}"/>
              </a:ext>
            </a:extLst>
          </p:cNvPr>
          <p:cNvSpPr/>
          <p:nvPr/>
        </p:nvSpPr>
        <p:spPr bwMode="auto">
          <a:xfrm>
            <a:off x="2004630" y="4217989"/>
            <a:ext cx="1123950" cy="109246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45E19B-7B74-4284-8CAA-EA342FD24520}"/>
              </a:ext>
            </a:extLst>
          </p:cNvPr>
          <p:cNvSpPr/>
          <p:nvPr/>
        </p:nvSpPr>
        <p:spPr bwMode="auto">
          <a:xfrm>
            <a:off x="1244948" y="2725738"/>
            <a:ext cx="1123950" cy="275126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1BEB47-B3DA-4D71-A002-05B0FAE2D63B}"/>
              </a:ext>
            </a:extLst>
          </p:cNvPr>
          <p:cNvSpPr/>
          <p:nvPr/>
        </p:nvSpPr>
        <p:spPr bwMode="auto">
          <a:xfrm>
            <a:off x="2152112" y="3103826"/>
            <a:ext cx="1438275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C7CEBC1-AFF3-4E9B-90E4-B3694BAB38F6}"/>
              </a:ext>
            </a:extLst>
          </p:cNvPr>
          <p:cNvSpPr/>
          <p:nvPr/>
        </p:nvSpPr>
        <p:spPr bwMode="auto">
          <a:xfrm>
            <a:off x="5810224" y="2631687"/>
            <a:ext cx="2949602" cy="110457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b="1" dirty="0">
                <a:solidFill>
                  <a:schemeClr val="tx1"/>
                </a:solidFill>
                <a:latin typeface="Arial" charset="0"/>
              </a:rPr>
              <a:t>Data Collection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DSA Pressure Transducer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dirty="0">
                <a:solidFill>
                  <a:schemeClr val="tx1"/>
                </a:solidFill>
                <a:latin typeface="Arial" charset="0"/>
              </a:rPr>
              <a:t>Ethernet</a:t>
            </a: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31A713-7A97-43E2-A63A-DF6B2EADD6DD}"/>
              </a:ext>
            </a:extLst>
          </p:cNvPr>
          <p:cNvGrpSpPr/>
          <p:nvPr/>
        </p:nvGrpSpPr>
        <p:grpSpPr>
          <a:xfrm>
            <a:off x="6658599" y="4671025"/>
            <a:ext cx="1439724" cy="907455"/>
            <a:chOff x="3171732" y="2781665"/>
            <a:chExt cx="2400487" cy="1513022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E020FAD0-0F95-43D1-BC31-F522B6745DCD}"/>
                </a:ext>
              </a:extLst>
            </p:cNvPr>
            <p:cNvSpPr/>
            <p:nvPr/>
          </p:nvSpPr>
          <p:spPr bwMode="auto">
            <a:xfrm>
              <a:off x="3219450" y="3086100"/>
              <a:ext cx="2305050" cy="685800"/>
            </a:xfrm>
            <a:prstGeom prst="roundRect">
              <a:avLst>
                <a:gd name="adj" fmla="val 22223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46035CB-9E4B-4494-88C7-3639C19E5DA6}"/>
                </a:ext>
              </a:extLst>
            </p:cNvPr>
            <p:cNvSpPr/>
            <p:nvPr/>
          </p:nvSpPr>
          <p:spPr bwMode="auto">
            <a:xfrm rot="850461">
              <a:off x="3171732" y="3536159"/>
              <a:ext cx="216885" cy="758527"/>
            </a:xfrm>
            <a:prstGeom prst="roundRect">
              <a:avLst>
                <a:gd name="adj" fmla="val 36635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3866555-7EC9-4529-ACD8-069D844231BE}"/>
                </a:ext>
              </a:extLst>
            </p:cNvPr>
            <p:cNvSpPr/>
            <p:nvPr/>
          </p:nvSpPr>
          <p:spPr bwMode="auto">
            <a:xfrm>
              <a:off x="3713318" y="2781665"/>
              <a:ext cx="1317313" cy="541338"/>
            </a:xfrm>
            <a:prstGeom prst="roundRect">
              <a:avLst>
                <a:gd name="adj" fmla="val 22223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A83F3730-311B-41E5-AB8E-A16D66D5823A}"/>
                </a:ext>
              </a:extLst>
            </p:cNvPr>
            <p:cNvSpPr/>
            <p:nvPr/>
          </p:nvSpPr>
          <p:spPr bwMode="auto">
            <a:xfrm rot="20749539" flipH="1">
              <a:off x="5355334" y="3536160"/>
              <a:ext cx="216885" cy="758527"/>
            </a:xfrm>
            <a:prstGeom prst="roundRect">
              <a:avLst>
                <a:gd name="adj" fmla="val 36635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3" name="Left Brace 2">
            <a:extLst>
              <a:ext uri="{FF2B5EF4-FFF2-40B4-BE49-F238E27FC236}">
                <a16:creationId xmlns:a16="http://schemas.microsoft.com/office/drawing/2014/main" id="{12D3A7B7-61AB-450B-848F-A5CC61BCA2D5}"/>
              </a:ext>
            </a:extLst>
          </p:cNvPr>
          <p:cNvSpPr/>
          <p:nvPr/>
        </p:nvSpPr>
        <p:spPr bwMode="auto">
          <a:xfrm rot="5400000">
            <a:off x="4431418" y="965382"/>
            <a:ext cx="338492" cy="1740992"/>
          </a:xfrm>
          <a:prstGeom prst="leftBrace">
            <a:avLst>
              <a:gd name="adj1" fmla="val 40785"/>
              <a:gd name="adj2" fmla="val 46297"/>
            </a:avLst>
          </a:prstGeom>
          <a:ln>
            <a:headEnd type="none" w="med" len="med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27FA0E9-1CBC-478C-B76D-F3C3771E0395}"/>
              </a:ext>
            </a:extLst>
          </p:cNvPr>
          <p:cNvSpPr/>
          <p:nvPr/>
        </p:nvSpPr>
        <p:spPr bwMode="auto">
          <a:xfrm>
            <a:off x="515533" y="2560901"/>
            <a:ext cx="1382484" cy="411318"/>
          </a:xfrm>
          <a:prstGeom prst="roundRect">
            <a:avLst>
              <a:gd name="adj" fmla="val 22223"/>
            </a:avLst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BF7D3A8-0129-4F73-9867-F06CE1C8DA88}"/>
              </a:ext>
            </a:extLst>
          </p:cNvPr>
          <p:cNvSpPr/>
          <p:nvPr/>
        </p:nvSpPr>
        <p:spPr bwMode="auto">
          <a:xfrm>
            <a:off x="1889760" y="1523539"/>
            <a:ext cx="2793134" cy="1358105"/>
          </a:xfrm>
          <a:custGeom>
            <a:avLst/>
            <a:gdLst>
              <a:gd name="connsiteX0" fmla="*/ 2788920 w 2793134"/>
              <a:gd name="connsiteY0" fmla="*/ 114761 h 1358105"/>
              <a:gd name="connsiteX1" fmla="*/ 2583180 w 2793134"/>
              <a:gd name="connsiteY1" fmla="*/ 461 h 1358105"/>
              <a:gd name="connsiteX2" fmla="*/ 1432560 w 2793134"/>
              <a:gd name="connsiteY2" fmla="*/ 152861 h 1358105"/>
              <a:gd name="connsiteX3" fmla="*/ 769620 w 2793134"/>
              <a:gd name="connsiteY3" fmla="*/ 671021 h 1358105"/>
              <a:gd name="connsiteX4" fmla="*/ 502920 w 2793134"/>
              <a:gd name="connsiteY4" fmla="*/ 1273001 h 1358105"/>
              <a:gd name="connsiteX5" fmla="*/ 0 w 2793134"/>
              <a:gd name="connsiteY5" fmla="*/ 1333961 h 1358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3134" h="1358105">
                <a:moveTo>
                  <a:pt x="2788920" y="114761"/>
                </a:moveTo>
                <a:cubicBezTo>
                  <a:pt x="2799080" y="54436"/>
                  <a:pt x="2809240" y="-5889"/>
                  <a:pt x="2583180" y="461"/>
                </a:cubicBezTo>
                <a:cubicBezTo>
                  <a:pt x="2357120" y="6811"/>
                  <a:pt x="1734820" y="41101"/>
                  <a:pt x="1432560" y="152861"/>
                </a:cubicBezTo>
                <a:cubicBezTo>
                  <a:pt x="1130300" y="264621"/>
                  <a:pt x="924560" y="484331"/>
                  <a:pt x="769620" y="671021"/>
                </a:cubicBezTo>
                <a:cubicBezTo>
                  <a:pt x="614680" y="857711"/>
                  <a:pt x="631190" y="1162511"/>
                  <a:pt x="502920" y="1273001"/>
                </a:cubicBezTo>
                <a:cubicBezTo>
                  <a:pt x="374650" y="1383491"/>
                  <a:pt x="41910" y="1365711"/>
                  <a:pt x="0" y="1333961"/>
                </a:cubicBezTo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A8D168-BF5C-4C81-8BB8-7B52B4428CFC}"/>
              </a:ext>
            </a:extLst>
          </p:cNvPr>
          <p:cNvSpPr txBox="1"/>
          <p:nvPr/>
        </p:nvSpPr>
        <p:spPr>
          <a:xfrm>
            <a:off x="175499" y="3068408"/>
            <a:ext cx="2109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DSA</a:t>
            </a:r>
            <a:endParaRPr lang="en-GB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6A29E33-572D-4C60-960D-02C8CBF838A7}"/>
              </a:ext>
            </a:extLst>
          </p:cNvPr>
          <p:cNvSpPr/>
          <p:nvPr/>
        </p:nvSpPr>
        <p:spPr bwMode="auto">
          <a:xfrm>
            <a:off x="7648575" y="4284206"/>
            <a:ext cx="58991" cy="454937"/>
          </a:xfrm>
          <a:prstGeom prst="roundRect">
            <a:avLst>
              <a:gd name="adj" fmla="val 36635"/>
            </a:avLst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878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67F7-2F89-43C2-B0BC-B60FF8AA1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Power Measurement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0DC46B1-8685-41CF-AEEF-5B96EA2CB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026" y="1547550"/>
            <a:ext cx="3658111" cy="3762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ECEA6E-4A25-4AC0-89AF-AAC3B8E60D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17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528BC5-FA45-4511-AE99-FD815A12CD9E}"/>
              </a:ext>
            </a:extLst>
          </p:cNvPr>
          <p:cNvSpPr/>
          <p:nvPr/>
        </p:nvSpPr>
        <p:spPr bwMode="auto">
          <a:xfrm>
            <a:off x="2647950" y="1782763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1C186F-B201-4291-A630-5A82DEB5918E}"/>
              </a:ext>
            </a:extLst>
          </p:cNvPr>
          <p:cNvSpPr/>
          <p:nvPr/>
        </p:nvSpPr>
        <p:spPr bwMode="auto">
          <a:xfrm>
            <a:off x="2228850" y="2560901"/>
            <a:ext cx="1438275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ADEEC0-FF24-499A-866A-BAA439F426C5}"/>
              </a:ext>
            </a:extLst>
          </p:cNvPr>
          <p:cNvSpPr/>
          <p:nvPr/>
        </p:nvSpPr>
        <p:spPr bwMode="auto">
          <a:xfrm>
            <a:off x="4562475" y="4240213"/>
            <a:ext cx="129540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9C325E-289F-44AD-A523-6EFA73ADB7A1}"/>
              </a:ext>
            </a:extLst>
          </p:cNvPr>
          <p:cNvSpPr/>
          <p:nvPr/>
        </p:nvSpPr>
        <p:spPr bwMode="auto">
          <a:xfrm>
            <a:off x="5133975" y="4964113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1296F5-0E7D-43D0-A7C3-3E6162F0650B}"/>
              </a:ext>
            </a:extLst>
          </p:cNvPr>
          <p:cNvSpPr/>
          <p:nvPr/>
        </p:nvSpPr>
        <p:spPr bwMode="auto">
          <a:xfrm>
            <a:off x="2809620" y="4391157"/>
            <a:ext cx="1123950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2D3AA8-3912-4C8F-ABF0-E6DEDC3AF366}"/>
              </a:ext>
            </a:extLst>
          </p:cNvPr>
          <p:cNvSpPr/>
          <p:nvPr/>
        </p:nvSpPr>
        <p:spPr bwMode="auto">
          <a:xfrm>
            <a:off x="3786329" y="4297887"/>
            <a:ext cx="294481" cy="2137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6DDD68-07C0-40C7-9136-387688DAB0CE}"/>
              </a:ext>
            </a:extLst>
          </p:cNvPr>
          <p:cNvSpPr/>
          <p:nvPr/>
        </p:nvSpPr>
        <p:spPr bwMode="auto">
          <a:xfrm>
            <a:off x="2004630" y="4217989"/>
            <a:ext cx="1123950" cy="109246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45E19B-7B74-4284-8CAA-EA342FD24520}"/>
              </a:ext>
            </a:extLst>
          </p:cNvPr>
          <p:cNvSpPr/>
          <p:nvPr/>
        </p:nvSpPr>
        <p:spPr bwMode="auto">
          <a:xfrm>
            <a:off x="1244948" y="2725738"/>
            <a:ext cx="1123950" cy="275126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1BEB47-B3DA-4D71-A002-05B0FAE2D63B}"/>
              </a:ext>
            </a:extLst>
          </p:cNvPr>
          <p:cNvSpPr/>
          <p:nvPr/>
        </p:nvSpPr>
        <p:spPr bwMode="auto">
          <a:xfrm>
            <a:off x="2152112" y="3103826"/>
            <a:ext cx="1438275" cy="5429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C7CEBC1-AFF3-4E9B-90E4-B3694BAB38F6}"/>
              </a:ext>
            </a:extLst>
          </p:cNvPr>
          <p:cNvSpPr/>
          <p:nvPr/>
        </p:nvSpPr>
        <p:spPr bwMode="auto">
          <a:xfrm>
            <a:off x="6229927" y="2631687"/>
            <a:ext cx="2144698" cy="110457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b="1" dirty="0">
                <a:solidFill>
                  <a:schemeClr val="tx1"/>
                </a:solidFill>
                <a:latin typeface="Arial" charset="0"/>
              </a:rPr>
              <a:t>Data Collection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QGroundControl</a:t>
            </a: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dirty="0">
                <a:solidFill>
                  <a:schemeClr val="tx1"/>
                </a:solidFill>
                <a:latin typeface="Arial" charset="0"/>
              </a:rPr>
              <a:t>Telemetry</a:t>
            </a: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31A713-7A97-43E2-A63A-DF6B2EADD6DD}"/>
              </a:ext>
            </a:extLst>
          </p:cNvPr>
          <p:cNvGrpSpPr/>
          <p:nvPr/>
        </p:nvGrpSpPr>
        <p:grpSpPr>
          <a:xfrm>
            <a:off x="6658599" y="4671025"/>
            <a:ext cx="1439724" cy="907455"/>
            <a:chOff x="3171732" y="2781665"/>
            <a:chExt cx="2400487" cy="1513022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E020FAD0-0F95-43D1-BC31-F522B6745DCD}"/>
                </a:ext>
              </a:extLst>
            </p:cNvPr>
            <p:cNvSpPr/>
            <p:nvPr/>
          </p:nvSpPr>
          <p:spPr bwMode="auto">
            <a:xfrm>
              <a:off x="3219450" y="3086100"/>
              <a:ext cx="2305050" cy="685800"/>
            </a:xfrm>
            <a:prstGeom prst="roundRect">
              <a:avLst>
                <a:gd name="adj" fmla="val 22223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46035CB-9E4B-4494-88C7-3639C19E5DA6}"/>
                </a:ext>
              </a:extLst>
            </p:cNvPr>
            <p:cNvSpPr/>
            <p:nvPr/>
          </p:nvSpPr>
          <p:spPr bwMode="auto">
            <a:xfrm rot="850461">
              <a:off x="3171732" y="3536159"/>
              <a:ext cx="216885" cy="758527"/>
            </a:xfrm>
            <a:prstGeom prst="roundRect">
              <a:avLst>
                <a:gd name="adj" fmla="val 36635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3866555-7EC9-4529-ACD8-069D844231BE}"/>
                </a:ext>
              </a:extLst>
            </p:cNvPr>
            <p:cNvSpPr/>
            <p:nvPr/>
          </p:nvSpPr>
          <p:spPr bwMode="auto">
            <a:xfrm>
              <a:off x="3713318" y="2781665"/>
              <a:ext cx="1317313" cy="541338"/>
            </a:xfrm>
            <a:prstGeom prst="roundRect">
              <a:avLst>
                <a:gd name="adj" fmla="val 22223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A83F3730-311B-41E5-AB8E-A16D66D5823A}"/>
                </a:ext>
              </a:extLst>
            </p:cNvPr>
            <p:cNvSpPr/>
            <p:nvPr/>
          </p:nvSpPr>
          <p:spPr bwMode="auto">
            <a:xfrm rot="20749539" flipH="1">
              <a:off x="5355334" y="3536160"/>
              <a:ext cx="216885" cy="758527"/>
            </a:xfrm>
            <a:prstGeom prst="roundRect">
              <a:avLst>
                <a:gd name="adj" fmla="val 36635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0C8EB31-5E5F-40E1-B060-3BFECE3A1D25}"/>
              </a:ext>
            </a:extLst>
          </p:cNvPr>
          <p:cNvSpPr txBox="1"/>
          <p:nvPr/>
        </p:nvSpPr>
        <p:spPr>
          <a:xfrm>
            <a:off x="898451" y="3134544"/>
            <a:ext cx="2109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Power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330606F-2083-4C42-82C2-3B77CA516759}"/>
              </a:ext>
            </a:extLst>
          </p:cNvPr>
          <p:cNvSpPr/>
          <p:nvPr/>
        </p:nvSpPr>
        <p:spPr bwMode="auto">
          <a:xfrm>
            <a:off x="7648575" y="4284206"/>
            <a:ext cx="58991" cy="454937"/>
          </a:xfrm>
          <a:prstGeom prst="roundRect">
            <a:avLst>
              <a:gd name="adj" fmla="val 36635"/>
            </a:avLst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5849860-0A38-4EF5-A75B-5DA3363809CF}"/>
              </a:ext>
            </a:extLst>
          </p:cNvPr>
          <p:cNvSpPr/>
          <p:nvPr/>
        </p:nvSpPr>
        <p:spPr bwMode="auto">
          <a:xfrm>
            <a:off x="7764780" y="3703320"/>
            <a:ext cx="900112" cy="571500"/>
          </a:xfrm>
          <a:custGeom>
            <a:avLst/>
            <a:gdLst>
              <a:gd name="connsiteX0" fmla="*/ 0 w 808577"/>
              <a:gd name="connsiteY0" fmla="*/ 571500 h 571500"/>
              <a:gd name="connsiteX1" fmla="*/ 38100 w 808577"/>
              <a:gd name="connsiteY1" fmla="*/ 502920 h 571500"/>
              <a:gd name="connsiteX2" fmla="*/ 144780 w 808577"/>
              <a:gd name="connsiteY2" fmla="*/ 502920 h 571500"/>
              <a:gd name="connsiteX3" fmla="*/ 213360 w 808577"/>
              <a:gd name="connsiteY3" fmla="*/ 426720 h 571500"/>
              <a:gd name="connsiteX4" fmla="*/ 373380 w 808577"/>
              <a:gd name="connsiteY4" fmla="*/ 403860 h 571500"/>
              <a:gd name="connsiteX5" fmla="*/ 472440 w 808577"/>
              <a:gd name="connsiteY5" fmla="*/ 243840 h 571500"/>
              <a:gd name="connsiteX6" fmla="*/ 792480 w 808577"/>
              <a:gd name="connsiteY6" fmla="*/ 205740 h 571500"/>
              <a:gd name="connsiteX7" fmla="*/ 792480 w 808577"/>
              <a:gd name="connsiteY7" fmla="*/ 0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8577" h="571500">
                <a:moveTo>
                  <a:pt x="0" y="571500"/>
                </a:moveTo>
                <a:cubicBezTo>
                  <a:pt x="6985" y="542925"/>
                  <a:pt x="13970" y="514350"/>
                  <a:pt x="38100" y="502920"/>
                </a:cubicBezTo>
                <a:cubicBezTo>
                  <a:pt x="62230" y="491490"/>
                  <a:pt x="115570" y="515620"/>
                  <a:pt x="144780" y="502920"/>
                </a:cubicBezTo>
                <a:cubicBezTo>
                  <a:pt x="173990" y="490220"/>
                  <a:pt x="175260" y="443230"/>
                  <a:pt x="213360" y="426720"/>
                </a:cubicBezTo>
                <a:cubicBezTo>
                  <a:pt x="251460" y="410210"/>
                  <a:pt x="330200" y="434340"/>
                  <a:pt x="373380" y="403860"/>
                </a:cubicBezTo>
                <a:cubicBezTo>
                  <a:pt x="416560" y="373380"/>
                  <a:pt x="402590" y="276860"/>
                  <a:pt x="472440" y="243840"/>
                </a:cubicBezTo>
                <a:cubicBezTo>
                  <a:pt x="542290" y="210820"/>
                  <a:pt x="739140" y="246380"/>
                  <a:pt x="792480" y="205740"/>
                </a:cubicBezTo>
                <a:cubicBezTo>
                  <a:pt x="845820" y="165100"/>
                  <a:pt x="745490" y="85090"/>
                  <a:pt x="792480" y="0"/>
                </a:cubicBezTo>
              </a:path>
            </a:pathLst>
          </a:custGeom>
          <a:ln>
            <a:prstDash val="sysDash"/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3879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313BF-07C0-451C-B8A4-08431B1BB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Validating Ducted Fans against Propellors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0B7305-C663-4739-97DF-E33A9AF596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18</a:t>
            </a:fld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1A76BD-8891-429C-890C-DFEF1D73B1BB}"/>
              </a:ext>
            </a:extLst>
          </p:cNvPr>
          <p:cNvSpPr txBox="1"/>
          <p:nvPr/>
        </p:nvSpPr>
        <p:spPr>
          <a:xfrm>
            <a:off x="1409304" y="5706235"/>
            <a:ext cx="6323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Ducted fan yields 64% increase in Figure of Merit</a:t>
            </a:r>
          </a:p>
        </p:txBody>
      </p:sp>
      <p:pic>
        <p:nvPicPr>
          <p:cNvPr id="20" name="Content Placeholder 19" descr="Chart, box and whisker chart&#10;&#10;Description automatically generated">
            <a:extLst>
              <a:ext uri="{FF2B5EF4-FFF2-40B4-BE49-F238E27FC236}">
                <a16:creationId xmlns:a16="http://schemas.microsoft.com/office/drawing/2014/main" id="{0F9B3594-50A5-4EFB-B31B-08AEFC4CE0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8" y="1845878"/>
            <a:ext cx="6028956" cy="3486919"/>
          </a:xfrm>
        </p:spPr>
      </p:pic>
    </p:spTree>
    <p:extLst>
      <p:ext uri="{BB962C8B-B14F-4D97-AF65-F5344CB8AC3E}">
        <p14:creationId xmlns:p14="http://schemas.microsoft.com/office/powerpoint/2010/main" val="1910755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88AF7-F1DD-4B85-A646-0FE56E1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Obtaining Ducted Fan Characteristic by Varying </a:t>
            </a:r>
            <a:r>
              <a:rPr lang="el-GR" dirty="0">
                <a:latin typeface="Calibri" panose="020F0502020204030204" pitchFamily="34" charset="0"/>
                <a:cs typeface="Calibri" panose="020F0502020204030204" pitchFamily="34" charset="0"/>
              </a:rPr>
              <a:t>σ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5975D-C71F-4190-8B94-1DC1A087F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Needs recollecting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FA80-7F49-4A8A-A12C-5AD2431D38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19</a:t>
            </a:fld>
            <a:endParaRPr lang="en-GB"/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956D51B1-2EE8-4568-A3C8-1FFB69B7E1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630" y="2219321"/>
            <a:ext cx="5343155" cy="369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839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841F7-9968-4AC1-9066-8B7BB6F60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Benefits of Ducted Fans vs Propellors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9CF1EA-32B9-4721-83B7-8DB2B358D5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2BEF29-4D1A-42AF-98EB-12AFF6D171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038" y="2233922"/>
            <a:ext cx="3585229" cy="239015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687A02B-070C-4E3B-8CFE-F58ED0F52A37}"/>
              </a:ext>
            </a:extLst>
          </p:cNvPr>
          <p:cNvSpPr txBox="1"/>
          <p:nvPr/>
        </p:nvSpPr>
        <p:spPr>
          <a:xfrm>
            <a:off x="582733" y="5614770"/>
            <a:ext cx="7978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Ducted Fans can </a:t>
            </a:r>
            <a:r>
              <a:rPr lang="en-GB" b="1" dirty="0"/>
              <a:t>improve hovering performance </a:t>
            </a:r>
            <a:r>
              <a:rPr lang="en-GB" dirty="0"/>
              <a:t>compared to propellors while being </a:t>
            </a:r>
            <a:r>
              <a:rPr lang="en-GB" b="1" dirty="0"/>
              <a:t>safer</a:t>
            </a:r>
            <a:r>
              <a:rPr lang="en-GB" dirty="0"/>
              <a:t> and </a:t>
            </a:r>
            <a:r>
              <a:rPr lang="en-GB" b="1" dirty="0"/>
              <a:t>quieter</a:t>
            </a:r>
            <a:endParaRPr lang="en-GB" dirty="0"/>
          </a:p>
        </p:txBody>
      </p:sp>
      <p:pic>
        <p:nvPicPr>
          <p:cNvPr id="5" name="Picture 4" descr="A picture containing cup, coffee, meal, soup&#10;&#10;Description automatically generated">
            <a:extLst>
              <a:ext uri="{FF2B5EF4-FFF2-40B4-BE49-F238E27FC236}">
                <a16:creationId xmlns:a16="http://schemas.microsoft.com/office/drawing/2014/main" id="{459B4089-CE4F-4706-A71F-3C03463EB12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2734" y="2233922"/>
            <a:ext cx="3585229" cy="288401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2019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4892F-2030-4EE1-8A54-EC252AB74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Inaugural Whittle Lab Test Flight!!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A34EB3-F6AA-489D-8621-EB3121208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20</a:t>
            </a:fld>
            <a:endParaRPr lang="en-GB"/>
          </a:p>
        </p:txBody>
      </p:sp>
      <p:pic>
        <p:nvPicPr>
          <p:cNvPr id="5" name="stable_then_crash">
            <a:hlinkClick r:id="" action="ppaction://media"/>
            <a:extLst>
              <a:ext uri="{FF2B5EF4-FFF2-40B4-BE49-F238E27FC236}">
                <a16:creationId xmlns:a16="http://schemas.microsoft.com/office/drawing/2014/main" id="{50868535-3F0C-478D-844D-D8CF855FD69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5675" y="1708150"/>
            <a:ext cx="7231063" cy="4067175"/>
          </a:xfrm>
        </p:spPr>
      </p:pic>
    </p:spTree>
    <p:extLst>
      <p:ext uri="{BB962C8B-B14F-4D97-AF65-F5344CB8AC3E}">
        <p14:creationId xmlns:p14="http://schemas.microsoft.com/office/powerpoint/2010/main" val="138915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17BAE-E390-4ADB-9C22-BC7B1B8AE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we have flying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BA006-9D6E-495A-A9BA-091D8EC6F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Capacity to remotely measure:</a:t>
            </a:r>
          </a:p>
          <a:p>
            <a:pPr lvl="1"/>
            <a:r>
              <a:rPr lang="en-GB" dirty="0"/>
              <a:t>Power</a:t>
            </a:r>
          </a:p>
          <a:p>
            <a:pPr lvl="1"/>
            <a:r>
              <a:rPr lang="en-GB" dirty="0"/>
              <a:t>RPM</a:t>
            </a:r>
          </a:p>
          <a:p>
            <a:pPr lvl="1"/>
            <a:r>
              <a:rPr lang="en-GB" dirty="0"/>
              <a:t>Pressures</a:t>
            </a:r>
          </a:p>
          <a:p>
            <a:pPr lvl="1"/>
            <a:r>
              <a:rPr lang="en-GB" dirty="0"/>
              <a:t>Stability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4A082B-FDE0-4550-9CBA-AEABD175CB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21</a:t>
            </a:fld>
            <a:endParaRPr lang="en-GB"/>
          </a:p>
        </p:txBody>
      </p:sp>
      <p:pic>
        <p:nvPicPr>
          <p:cNvPr id="5" name="Picture 4" descr="A picture containing pink&#10;&#10;Description automatically generated">
            <a:extLst>
              <a:ext uri="{FF2B5EF4-FFF2-40B4-BE49-F238E27FC236}">
                <a16:creationId xmlns:a16="http://schemas.microsoft.com/office/drawing/2014/main" id="{96758962-3290-4658-AAED-12015F5A94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2315893"/>
            <a:ext cx="4772773" cy="357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4448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6CEBA-F276-43B2-9CB2-7509F5A37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D1A75-3F71-4EBC-A8A8-3D7F65B21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So far:</a:t>
            </a:r>
          </a:p>
          <a:p>
            <a:r>
              <a:rPr lang="en-GB" dirty="0"/>
              <a:t>Designed and manufactured 4x EDFs</a:t>
            </a:r>
          </a:p>
          <a:p>
            <a:r>
              <a:rPr lang="en-GB" dirty="0"/>
              <a:t>Proved a 64% increase in FOM for Ducted Fans compared to propellors</a:t>
            </a:r>
          </a:p>
          <a:p>
            <a:r>
              <a:rPr lang="en-GB" dirty="0"/>
              <a:t>Obtained a characteristic for the Ducted Fan</a:t>
            </a:r>
          </a:p>
          <a:p>
            <a:r>
              <a:rPr lang="en-GB" dirty="0"/>
              <a:t>Developed a flying testbed</a:t>
            </a:r>
          </a:p>
          <a:p>
            <a:pPr marL="0" indent="0">
              <a:buNone/>
            </a:pPr>
            <a:r>
              <a:rPr lang="en-GB" b="1" dirty="0"/>
              <a:t>Going forward:</a:t>
            </a:r>
          </a:p>
          <a:p>
            <a:r>
              <a:rPr lang="en-GB" dirty="0"/>
              <a:t>Ready to improve testbed and use next term</a:t>
            </a:r>
          </a:p>
          <a:p>
            <a:r>
              <a:rPr lang="en-GB" dirty="0"/>
              <a:t>Develop existing EDF design according to work by Jonathan Collins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8F06A-B7C1-4B6F-A6A6-1614EBC53C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96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63DB5-DC15-4E14-A2DA-934C35F25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Devising a Suitable Performance Metric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75AA6-5096-4516-9096-E071A733EB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Google Shape;101;g6b1ba9cacb_0_0">
                <a:extLst>
                  <a:ext uri="{FF2B5EF4-FFF2-40B4-BE49-F238E27FC236}">
                    <a16:creationId xmlns:a16="http://schemas.microsoft.com/office/drawing/2014/main" id="{62963AAA-AC13-4247-B705-186DE0CF87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391337" y="4817770"/>
                <a:ext cx="3429000" cy="6712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  <a:lvl2pPr marL="914400" marR="0" lvl="1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4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2pPr>
                <a:lvl3pPr marL="1371600" marR="0" lvl="2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3pPr>
                <a:lvl4pPr marL="1828800" marR="0" lvl="3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4pPr>
                <a:lvl5pPr marL="2286000" marR="0" lvl="4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5pPr>
                <a:lvl6pPr marL="2743200" marR="0" lvl="5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6pPr>
                <a:lvl7pPr marL="3200400" marR="0" lvl="6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7pPr>
                <a:lvl8pPr marL="3657600" marR="0" lvl="7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8pPr>
                <a:lvl9pPr marL="4114800" marR="0" lvl="8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</m:sSub>
                      <m:r>
                        <a:rPr lang="ar-AE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</m:rad>
                    </m:oMath>
                  </m:oMathPara>
                </a14:m>
                <a:endParaRPr lang="ar-AE" dirty="0"/>
              </a:p>
              <a:p>
                <a:pPr marL="0" indent="0">
                  <a:buNone/>
                </a:pPr>
                <a:endParaRPr lang="ar-AE" dirty="0"/>
              </a:p>
              <a:p>
                <a:pPr marL="0" indent="0">
                  <a:buNone/>
                </a:pPr>
                <a:endParaRPr lang="ar-AE" dirty="0"/>
              </a:p>
            </p:txBody>
          </p:sp>
        </mc:Choice>
        <mc:Fallback xmlns="">
          <p:sp>
            <p:nvSpPr>
              <p:cNvPr id="5" name="Google Shape;101;g6b1ba9cacb_0_0">
                <a:extLst>
                  <a:ext uri="{FF2B5EF4-FFF2-40B4-BE49-F238E27FC236}">
                    <a16:creationId xmlns:a16="http://schemas.microsoft.com/office/drawing/2014/main" id="{62963AAA-AC13-4247-B705-186DE0CF87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1337" y="4817770"/>
                <a:ext cx="3429000" cy="671227"/>
              </a:xfrm>
              <a:prstGeom prst="rect">
                <a:avLst/>
              </a:prstGeom>
              <a:blipFill>
                <a:blip r:embed="rId3"/>
                <a:stretch>
                  <a:fillRect l="-3552" t="-8182" b="-15636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Google Shape;101;g6b1ba9cacb_0_0">
                <a:extLst>
                  <a:ext uri="{FF2B5EF4-FFF2-40B4-BE49-F238E27FC236}">
                    <a16:creationId xmlns:a16="http://schemas.microsoft.com/office/drawing/2014/main" id="{2157328D-9593-4244-9C7F-8C5B4BEA536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79629" y="5739720"/>
                <a:ext cx="3429000" cy="6712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  <a:lvl2pPr marL="914400" marR="0" lvl="1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4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2pPr>
                <a:lvl3pPr marL="1371600" marR="0" lvl="2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3pPr>
                <a:lvl4pPr marL="1828800" marR="0" lvl="3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4pPr>
                <a:lvl5pPr marL="2286000" marR="0" lvl="4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5pPr>
                <a:lvl6pPr marL="2743200" marR="0" lvl="5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6pPr>
                <a:lvl7pPr marL="3200400" marR="0" lvl="6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7pPr>
                <a:lvl8pPr marL="3657600" marR="0" lvl="7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8pPr>
                <a:lvl9pPr marL="4114800" marR="0" lvl="8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ar-AE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</m:sSub>
                      <m:r>
                        <a:rPr lang="ar-AE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ar-AE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ar-AE" dirty="0"/>
              </a:p>
              <a:p>
                <a:pPr marL="0" indent="0">
                  <a:buNone/>
                </a:pPr>
                <a:endParaRPr lang="ar-AE" dirty="0"/>
              </a:p>
            </p:txBody>
          </p:sp>
        </mc:Choice>
        <mc:Fallback xmlns="">
          <p:sp>
            <p:nvSpPr>
              <p:cNvPr id="6" name="Google Shape;101;g6b1ba9cacb_0_0">
                <a:extLst>
                  <a:ext uri="{FF2B5EF4-FFF2-40B4-BE49-F238E27FC236}">
                    <a16:creationId xmlns:a16="http://schemas.microsoft.com/office/drawing/2014/main" id="{2157328D-9593-4244-9C7F-8C5B4BEA53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629" y="5739720"/>
                <a:ext cx="3429000" cy="671228"/>
              </a:xfrm>
              <a:prstGeom prst="rect">
                <a:avLst/>
              </a:prstGeom>
              <a:blipFill>
                <a:blip r:embed="rId10"/>
                <a:stretch>
                  <a:fillRect l="-3737" t="-15455" b="-14909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>
            <a:extLst>
              <a:ext uri="{FF2B5EF4-FFF2-40B4-BE49-F238E27FC236}">
                <a16:creationId xmlns:a16="http://schemas.microsoft.com/office/drawing/2014/main" id="{B7326645-0B48-43EB-990D-8EAE5E11FB2C}"/>
              </a:ext>
            </a:extLst>
          </p:cNvPr>
          <p:cNvGrpSpPr/>
          <p:nvPr/>
        </p:nvGrpSpPr>
        <p:grpSpPr>
          <a:xfrm>
            <a:off x="644267" y="3568034"/>
            <a:ext cx="2699723" cy="1522124"/>
            <a:chOff x="-123862" y="4629308"/>
            <a:chExt cx="3200400" cy="180441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78629F1-C561-4638-A846-057DBE855600}"/>
                </a:ext>
              </a:extLst>
            </p:cNvPr>
            <p:cNvGrpSpPr/>
            <p:nvPr/>
          </p:nvGrpSpPr>
          <p:grpSpPr>
            <a:xfrm>
              <a:off x="-123862" y="4629308"/>
              <a:ext cx="3200400" cy="818287"/>
              <a:chOff x="1193800" y="3693250"/>
              <a:chExt cx="3200400" cy="818287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3E66C624-B8D3-422B-A01E-F7372E19DA10}"/>
                  </a:ext>
                </a:extLst>
              </p:cNvPr>
              <p:cNvSpPr/>
              <p:nvPr/>
            </p:nvSpPr>
            <p:spPr>
              <a:xfrm>
                <a:off x="1193800" y="4117837"/>
                <a:ext cx="1600200" cy="18746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05BC7957-DC88-4822-B903-46A4C6AE040A}"/>
                  </a:ext>
                </a:extLst>
              </p:cNvPr>
              <p:cNvSpPr/>
              <p:nvPr/>
            </p:nvSpPr>
            <p:spPr>
              <a:xfrm>
                <a:off x="2794000" y="4117837"/>
                <a:ext cx="1600200" cy="18746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Isosceles Triangle 2">
                <a:extLst>
                  <a:ext uri="{FF2B5EF4-FFF2-40B4-BE49-F238E27FC236}">
                    <a16:creationId xmlns:a16="http://schemas.microsoft.com/office/drawing/2014/main" id="{34BDA183-9D34-49A5-AFFC-DBF1BFE73F3C}"/>
                  </a:ext>
                </a:extLst>
              </p:cNvPr>
              <p:cNvSpPr/>
              <p:nvPr/>
            </p:nvSpPr>
            <p:spPr>
              <a:xfrm>
                <a:off x="2603500" y="3952737"/>
                <a:ext cx="381000" cy="330200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FD51C0E2-7BA0-4DE0-B3A1-662B0EE772B4}"/>
                  </a:ext>
                </a:extLst>
              </p:cNvPr>
              <p:cNvCxnSpPr/>
              <p:nvPr/>
            </p:nvCxnSpPr>
            <p:spPr>
              <a:xfrm>
                <a:off x="2784303" y="3693250"/>
                <a:ext cx="9697" cy="818287"/>
              </a:xfrm>
              <a:prstGeom prst="line">
                <a:avLst/>
              </a:prstGeom>
              <a:ln w="9525" cap="flat" cmpd="sng" algn="ctr">
                <a:solidFill>
                  <a:schemeClr val="accent4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EC38490-5455-45DB-ADB3-6E78D7C65AD5}"/>
                </a:ext>
              </a:extLst>
            </p:cNvPr>
            <p:cNvCxnSpPr>
              <a:cxnSpLocks/>
            </p:cNvCxnSpPr>
            <p:nvPr/>
          </p:nvCxnSpPr>
          <p:spPr>
            <a:xfrm>
              <a:off x="94715" y="6433719"/>
              <a:ext cx="2743296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Google Shape;101;g6b1ba9cacb_0_0">
                <a:extLst>
                  <a:ext uri="{FF2B5EF4-FFF2-40B4-BE49-F238E27FC236}">
                    <a16:creationId xmlns:a16="http://schemas.microsoft.com/office/drawing/2014/main" id="{205E77EE-D147-4A38-8ED3-C4C5B654103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62300" y="1595520"/>
                <a:ext cx="2819400" cy="1375940"/>
              </a:xfrm>
              <a:prstGeom prst="round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  <a:lvl2pPr marL="914400" marR="0" lvl="1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4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2pPr>
                <a:lvl3pPr marL="1371600" marR="0" lvl="2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3pPr>
                <a:lvl4pPr marL="1828800" marR="0" lvl="3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4pPr>
                <a:lvl5pPr marL="2286000" marR="0" lvl="4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5pPr>
                <a:lvl6pPr marL="2743200" marR="0" lvl="5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6pPr>
                <a:lvl7pPr marL="3200400" marR="0" lvl="6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7pPr>
                <a:lvl8pPr marL="3657600" marR="0" lvl="7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8pPr>
                <a:lvl9pPr marL="4114800" marR="0" lvl="8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ar-A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</m:sSub>
                      <m:r>
                        <a:rPr lang="ar-AE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ar-A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num>
                        <m:den>
                          <m:r>
                            <a:rPr lang="ar-A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den>
                      </m:f>
                      <m:rad>
                        <m:radPr>
                          <m:degHide m:val="on"/>
                          <m:ctrlPr>
                            <a:rPr lang="ar-A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ar-A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ar-A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ar-A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  <m:r>
                                <a:rPr lang="ar-A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ar-AE" dirty="0"/>
              </a:p>
              <a:p>
                <a:pPr marL="0" indent="0">
                  <a:buNone/>
                </a:pPr>
                <a:endParaRPr lang="ar-AE" dirty="0"/>
              </a:p>
              <a:p>
                <a:pPr marL="0" indent="0">
                  <a:buNone/>
                </a:pPr>
                <a:endParaRPr lang="ar-AE" dirty="0"/>
              </a:p>
            </p:txBody>
          </p:sp>
        </mc:Choice>
        <mc:Fallback xmlns="">
          <p:sp>
            <p:nvSpPr>
              <p:cNvPr id="28" name="Google Shape;101;g6b1ba9cacb_0_0">
                <a:extLst>
                  <a:ext uri="{FF2B5EF4-FFF2-40B4-BE49-F238E27FC236}">
                    <a16:creationId xmlns:a16="http://schemas.microsoft.com/office/drawing/2014/main" id="{205E77EE-D147-4A38-8ED3-C4C5B65410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2300" y="1595520"/>
                <a:ext cx="2819400" cy="1375940"/>
              </a:xfrm>
              <a:prstGeom prst="roundRect">
                <a:avLst/>
              </a:prstGeom>
              <a:blipFill>
                <a:blip r:embed="rId11"/>
                <a:stretch>
                  <a:fillRect l="-1717" b="-7903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Google Shape;101;g6b1ba9cacb_0_0">
                <a:extLst>
                  <a:ext uri="{FF2B5EF4-FFF2-40B4-BE49-F238E27FC236}">
                    <a16:creationId xmlns:a16="http://schemas.microsoft.com/office/drawing/2014/main" id="{BC61B283-9984-4ECF-8543-E767F2F665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302415" y="5423760"/>
                <a:ext cx="3429000" cy="6712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  <a:lvl2pPr marL="914400" marR="0" lvl="1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4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2pPr>
                <a:lvl3pPr marL="1371600" marR="0" lvl="2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3pPr>
                <a:lvl4pPr marL="1828800" marR="0" lvl="3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4pPr>
                <a:lvl5pPr marL="2286000" marR="0" lvl="4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5pPr>
                <a:lvl6pPr marL="2743200" marR="0" lvl="5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6pPr>
                <a:lvl7pPr marL="3200400" marR="0" lvl="6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7pPr>
                <a:lvl8pPr marL="3657600" marR="0" lvl="7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8pPr>
                <a:lvl9pPr marL="4114800" marR="0" lvl="8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sub>
                          </m:sSub>
                        </m:num>
                        <m:den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𝐴</m:t>
                          </m:r>
                        </m:den>
                      </m:f>
                    </m:oMath>
                  </m:oMathPara>
                </a14:m>
                <a:endParaRPr lang="ar-AE" dirty="0"/>
              </a:p>
              <a:p>
                <a:pPr marL="0" indent="0">
                  <a:buNone/>
                </a:pPr>
                <a:endParaRPr lang="ar-AE" dirty="0"/>
              </a:p>
              <a:p>
                <a:pPr marL="0" indent="0">
                  <a:buNone/>
                </a:pPr>
                <a:endParaRPr lang="ar-AE" dirty="0"/>
              </a:p>
            </p:txBody>
          </p:sp>
        </mc:Choice>
        <mc:Fallback xmlns="">
          <p:sp>
            <p:nvSpPr>
              <p:cNvPr id="29" name="Google Shape;101;g6b1ba9cacb_0_0">
                <a:extLst>
                  <a:ext uri="{FF2B5EF4-FFF2-40B4-BE49-F238E27FC236}">
                    <a16:creationId xmlns:a16="http://schemas.microsoft.com/office/drawing/2014/main" id="{BC61B283-9984-4ECF-8543-E767F2F665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2415" y="5423760"/>
                <a:ext cx="3429000" cy="671227"/>
              </a:xfrm>
              <a:prstGeom prst="rect">
                <a:avLst/>
              </a:prstGeom>
              <a:blipFill>
                <a:blip r:embed="rId12"/>
                <a:stretch>
                  <a:fillRect l="-3737" b="-19909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Right Arrow 27">
            <a:extLst>
              <a:ext uri="{FF2B5EF4-FFF2-40B4-BE49-F238E27FC236}">
                <a16:creationId xmlns:a16="http://schemas.microsoft.com/office/drawing/2014/main" id="{04A6F2FF-00D4-437A-9F4C-8AD563323B6A}"/>
              </a:ext>
            </a:extLst>
          </p:cNvPr>
          <p:cNvSpPr/>
          <p:nvPr/>
        </p:nvSpPr>
        <p:spPr>
          <a:xfrm>
            <a:off x="4171951" y="3626853"/>
            <a:ext cx="800100" cy="65390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F8EA542-9F41-4F60-9D20-65695C29CBEC}"/>
              </a:ext>
            </a:extLst>
          </p:cNvPr>
          <p:cNvSpPr/>
          <p:nvPr/>
        </p:nvSpPr>
        <p:spPr bwMode="auto">
          <a:xfrm>
            <a:off x="3142778" y="2922472"/>
            <a:ext cx="416064" cy="2286000"/>
          </a:xfrm>
          <a:custGeom>
            <a:avLst/>
            <a:gdLst>
              <a:gd name="connsiteX0" fmla="*/ 277625 w 279457"/>
              <a:gd name="connsiteY0" fmla="*/ 0 h 2286000"/>
              <a:gd name="connsiteX1" fmla="*/ 277625 w 279457"/>
              <a:gd name="connsiteY1" fmla="*/ 177800 h 2286000"/>
              <a:gd name="connsiteX2" fmla="*/ 258575 w 279457"/>
              <a:gd name="connsiteY2" fmla="*/ 501650 h 2286000"/>
              <a:gd name="connsiteX3" fmla="*/ 156975 w 279457"/>
              <a:gd name="connsiteY3" fmla="*/ 996950 h 2286000"/>
              <a:gd name="connsiteX4" fmla="*/ 99825 w 279457"/>
              <a:gd name="connsiteY4" fmla="*/ 1219200 h 2286000"/>
              <a:gd name="connsiteX5" fmla="*/ 10925 w 279457"/>
              <a:gd name="connsiteY5" fmla="*/ 1879600 h 2286000"/>
              <a:gd name="connsiteX6" fmla="*/ 4575 w 279457"/>
              <a:gd name="connsiteY6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9457" h="2286000">
                <a:moveTo>
                  <a:pt x="277625" y="0"/>
                </a:moveTo>
                <a:cubicBezTo>
                  <a:pt x="279212" y="47096"/>
                  <a:pt x="280800" y="94192"/>
                  <a:pt x="277625" y="177800"/>
                </a:cubicBezTo>
                <a:cubicBezTo>
                  <a:pt x="274450" y="261408"/>
                  <a:pt x="278683" y="365125"/>
                  <a:pt x="258575" y="501650"/>
                </a:cubicBezTo>
                <a:cubicBezTo>
                  <a:pt x="238467" y="638175"/>
                  <a:pt x="183433" y="877358"/>
                  <a:pt x="156975" y="996950"/>
                </a:cubicBezTo>
                <a:cubicBezTo>
                  <a:pt x="130517" y="1116542"/>
                  <a:pt x="124167" y="1072092"/>
                  <a:pt x="99825" y="1219200"/>
                </a:cubicBezTo>
                <a:cubicBezTo>
                  <a:pt x="75483" y="1366308"/>
                  <a:pt x="26800" y="1701800"/>
                  <a:pt x="10925" y="1879600"/>
                </a:cubicBezTo>
                <a:cubicBezTo>
                  <a:pt x="-4950" y="2057400"/>
                  <a:pt x="-188" y="2171700"/>
                  <a:pt x="4575" y="2286000"/>
                </a:cubicBezTo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1F944C3-40D1-4EF4-84D3-6ADED4D58694}"/>
              </a:ext>
            </a:extLst>
          </p:cNvPr>
          <p:cNvSpPr/>
          <p:nvPr/>
        </p:nvSpPr>
        <p:spPr bwMode="auto">
          <a:xfrm flipH="1">
            <a:off x="412585" y="2922472"/>
            <a:ext cx="416064" cy="2286000"/>
          </a:xfrm>
          <a:custGeom>
            <a:avLst/>
            <a:gdLst>
              <a:gd name="connsiteX0" fmla="*/ 277625 w 279457"/>
              <a:gd name="connsiteY0" fmla="*/ 0 h 2286000"/>
              <a:gd name="connsiteX1" fmla="*/ 277625 w 279457"/>
              <a:gd name="connsiteY1" fmla="*/ 177800 h 2286000"/>
              <a:gd name="connsiteX2" fmla="*/ 258575 w 279457"/>
              <a:gd name="connsiteY2" fmla="*/ 501650 h 2286000"/>
              <a:gd name="connsiteX3" fmla="*/ 156975 w 279457"/>
              <a:gd name="connsiteY3" fmla="*/ 996950 h 2286000"/>
              <a:gd name="connsiteX4" fmla="*/ 99825 w 279457"/>
              <a:gd name="connsiteY4" fmla="*/ 1219200 h 2286000"/>
              <a:gd name="connsiteX5" fmla="*/ 10925 w 279457"/>
              <a:gd name="connsiteY5" fmla="*/ 1879600 h 2286000"/>
              <a:gd name="connsiteX6" fmla="*/ 4575 w 279457"/>
              <a:gd name="connsiteY6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9457" h="2286000">
                <a:moveTo>
                  <a:pt x="277625" y="0"/>
                </a:moveTo>
                <a:cubicBezTo>
                  <a:pt x="279212" y="47096"/>
                  <a:pt x="280800" y="94192"/>
                  <a:pt x="277625" y="177800"/>
                </a:cubicBezTo>
                <a:cubicBezTo>
                  <a:pt x="274450" y="261408"/>
                  <a:pt x="278683" y="365125"/>
                  <a:pt x="258575" y="501650"/>
                </a:cubicBezTo>
                <a:cubicBezTo>
                  <a:pt x="238467" y="638175"/>
                  <a:pt x="183433" y="877358"/>
                  <a:pt x="156975" y="996950"/>
                </a:cubicBezTo>
                <a:cubicBezTo>
                  <a:pt x="130517" y="1116542"/>
                  <a:pt x="124167" y="1072092"/>
                  <a:pt x="99825" y="1219200"/>
                </a:cubicBezTo>
                <a:cubicBezTo>
                  <a:pt x="75483" y="1366308"/>
                  <a:pt x="26800" y="1701800"/>
                  <a:pt x="10925" y="1879600"/>
                </a:cubicBezTo>
                <a:cubicBezTo>
                  <a:pt x="-4950" y="2057400"/>
                  <a:pt x="-188" y="2171700"/>
                  <a:pt x="4575" y="2286000"/>
                </a:cubicBezTo>
              </a:path>
            </a:pathLst>
          </a:cu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7EB8337-D551-4FFF-A80A-03A58DE1B1EA}"/>
                  </a:ext>
                </a:extLst>
              </p:cNvPr>
              <p:cNvSpPr txBox="1"/>
              <p:nvPr/>
            </p:nvSpPr>
            <p:spPr>
              <a:xfrm>
                <a:off x="1619528" y="5104764"/>
                <a:ext cx="862788" cy="3693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GB" b="0" i="1" smtClean="0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sub>
                      </m:sSub>
                      <m:r>
                        <a:rPr lang="en-GB" b="0" i="1" smtClea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 ?</m:t>
                      </m:r>
                    </m:oMath>
                  </m:oMathPara>
                </a14:m>
                <a:endParaRPr lang="en-GB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7EB8337-D551-4FFF-A80A-03A58DE1B1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528" y="5104764"/>
                <a:ext cx="862788" cy="369332"/>
              </a:xfrm>
              <a:prstGeom prst="rect">
                <a:avLst/>
              </a:prstGeom>
              <a:blipFill>
                <a:blip r:embed="rId13"/>
                <a:stretch>
                  <a:fillRect l="-141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>
            <a:extLst>
              <a:ext uri="{FF2B5EF4-FFF2-40B4-BE49-F238E27FC236}">
                <a16:creationId xmlns:a16="http://schemas.microsoft.com/office/drawing/2014/main" id="{3C1F8DDA-6284-4B7B-953B-791849C1E4FD}"/>
              </a:ext>
            </a:extLst>
          </p:cNvPr>
          <p:cNvGrpSpPr/>
          <p:nvPr/>
        </p:nvGrpSpPr>
        <p:grpSpPr>
          <a:xfrm>
            <a:off x="5697625" y="3028610"/>
            <a:ext cx="2902916" cy="1715440"/>
            <a:chOff x="5751423" y="3359861"/>
            <a:chExt cx="2902916" cy="1715440"/>
          </a:xfrm>
        </p:grpSpPr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F09B562A-15FB-46E4-8619-9A33B8A034D4}"/>
                </a:ext>
              </a:extLst>
            </p:cNvPr>
            <p:cNvSpPr/>
            <p:nvPr/>
          </p:nvSpPr>
          <p:spPr bwMode="auto">
            <a:xfrm rot="11463598">
              <a:off x="5751423" y="4136448"/>
              <a:ext cx="174134" cy="61316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3399C4A-DC03-43CF-9799-BF80F4F7EB7D}"/>
                </a:ext>
              </a:extLst>
            </p:cNvPr>
            <p:cNvGrpSpPr/>
            <p:nvPr/>
          </p:nvGrpSpPr>
          <p:grpSpPr>
            <a:xfrm>
              <a:off x="5792600" y="3359861"/>
              <a:ext cx="2819401" cy="1715440"/>
              <a:chOff x="5610189" y="1916347"/>
              <a:chExt cx="4008812" cy="2439128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279816DA-C1AB-41F4-BADB-B4D0BC48BBB1}"/>
                  </a:ext>
                </a:extLst>
              </p:cNvPr>
              <p:cNvGrpSpPr/>
              <p:nvPr/>
            </p:nvGrpSpPr>
            <p:grpSpPr>
              <a:xfrm>
                <a:off x="5610189" y="1916347"/>
                <a:ext cx="4008812" cy="1319939"/>
                <a:chOff x="7390191" y="3708693"/>
                <a:chExt cx="4008812" cy="1319939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4701D99E-EE72-446F-8AC3-286B8F1631D1}"/>
                    </a:ext>
                  </a:extLst>
                </p:cNvPr>
                <p:cNvGrpSpPr/>
                <p:nvPr/>
              </p:nvGrpSpPr>
              <p:grpSpPr>
                <a:xfrm>
                  <a:off x="7797800" y="3708693"/>
                  <a:ext cx="3200400" cy="818287"/>
                  <a:chOff x="1193800" y="3693250"/>
                  <a:chExt cx="3200400" cy="818287"/>
                </a:xfrm>
              </p:grpSpPr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60E9F43B-BA70-4990-B96D-5507CF2F4963}"/>
                      </a:ext>
                    </a:extLst>
                  </p:cNvPr>
                  <p:cNvSpPr/>
                  <p:nvPr/>
                </p:nvSpPr>
                <p:spPr>
                  <a:xfrm>
                    <a:off x="1193800" y="4117837"/>
                    <a:ext cx="1600200" cy="187463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5" name="Oval 24">
                    <a:extLst>
                      <a:ext uri="{FF2B5EF4-FFF2-40B4-BE49-F238E27FC236}">
                        <a16:creationId xmlns:a16="http://schemas.microsoft.com/office/drawing/2014/main" id="{BD229D76-F6A9-4CA1-B6A9-B2B2810BF8AC}"/>
                      </a:ext>
                    </a:extLst>
                  </p:cNvPr>
                  <p:cNvSpPr/>
                  <p:nvPr/>
                </p:nvSpPr>
                <p:spPr>
                  <a:xfrm>
                    <a:off x="2794000" y="4117837"/>
                    <a:ext cx="1600200" cy="187463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6" name="Isosceles Triangle 25">
                    <a:extLst>
                      <a:ext uri="{FF2B5EF4-FFF2-40B4-BE49-F238E27FC236}">
                        <a16:creationId xmlns:a16="http://schemas.microsoft.com/office/drawing/2014/main" id="{962A22DE-3150-41CB-AE59-F463A8F5D201}"/>
                      </a:ext>
                    </a:extLst>
                  </p:cNvPr>
                  <p:cNvSpPr/>
                  <p:nvPr/>
                </p:nvSpPr>
                <p:spPr>
                  <a:xfrm>
                    <a:off x="2603500" y="3952737"/>
                    <a:ext cx="381000" cy="330200"/>
                  </a:xfrm>
                  <a:prstGeom prst="triangl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74FEBFFD-199A-4508-BF0E-8DAB1FA628B6}"/>
                      </a:ext>
                    </a:extLst>
                  </p:cNvPr>
                  <p:cNvCxnSpPr/>
                  <p:nvPr/>
                </p:nvCxnSpPr>
                <p:spPr>
                  <a:xfrm>
                    <a:off x="2784303" y="3693250"/>
                    <a:ext cx="9697" cy="818287"/>
                  </a:xfrm>
                  <a:prstGeom prst="line">
                    <a:avLst/>
                  </a:prstGeom>
                  <a:ln w="9525" cap="flat" cmpd="sng" algn="ctr">
                    <a:solidFill>
                      <a:schemeClr val="accent4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2" name="Teardrop 21">
                  <a:extLst>
                    <a:ext uri="{FF2B5EF4-FFF2-40B4-BE49-F238E27FC236}">
                      <a16:creationId xmlns:a16="http://schemas.microsoft.com/office/drawing/2014/main" id="{15297BFF-6D9D-4297-AD2C-8BD6F0743F25}"/>
                    </a:ext>
                  </a:extLst>
                </p:cNvPr>
                <p:cNvSpPr/>
                <p:nvPr/>
              </p:nvSpPr>
              <p:spPr>
                <a:xfrm rot="5400000">
                  <a:off x="7047144" y="4368378"/>
                  <a:ext cx="1003301" cy="317207"/>
                </a:xfrm>
                <a:prstGeom prst="teardrop">
                  <a:avLst>
                    <a:gd name="adj" fmla="val 70412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" name="Teardrop 22">
                  <a:extLst>
                    <a:ext uri="{FF2B5EF4-FFF2-40B4-BE49-F238E27FC236}">
                      <a16:creationId xmlns:a16="http://schemas.microsoft.com/office/drawing/2014/main" id="{84AB8EEC-C12D-443C-B5EF-C67469CD5619}"/>
                    </a:ext>
                  </a:extLst>
                </p:cNvPr>
                <p:cNvSpPr/>
                <p:nvPr/>
              </p:nvSpPr>
              <p:spPr>
                <a:xfrm rot="16200000" flipH="1">
                  <a:off x="10738748" y="4368377"/>
                  <a:ext cx="1003300" cy="317207"/>
                </a:xfrm>
                <a:prstGeom prst="teardrop">
                  <a:avLst>
                    <a:gd name="adj" fmla="val 68612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FDF840E4-CA56-485F-A3C9-828179109A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94650" y="2669331"/>
                <a:ext cx="3223546" cy="0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396DDBC6-433C-4AFB-AEAD-696F3116C0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75438" y="3845637"/>
                <a:ext cx="3879964" cy="0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C42E1AC4-289A-4441-9BAD-63137F086B64}"/>
                      </a:ext>
                    </a:extLst>
                  </p:cNvPr>
                  <p:cNvSpPr txBox="1"/>
                  <p:nvPr/>
                </p:nvSpPr>
                <p:spPr>
                  <a:xfrm>
                    <a:off x="7427497" y="3830334"/>
                    <a:ext cx="381002" cy="52514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GB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chemeClr val="tx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sub>
                          </m:sSub>
                        </m:oMath>
                      </m:oMathPara>
                    </a14:m>
                    <a:endParaRPr lang="en-GB" dirty="0">
                      <a:solidFill>
                        <a:schemeClr val="tx1">
                          <a:lumMod val="50000"/>
                        </a:schemeClr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C42E1AC4-289A-4441-9BAD-63137F086B6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427497" y="3830334"/>
                    <a:ext cx="381002" cy="525141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 l="-43182" r="-4545" b="-1667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EC40622A-8666-4C86-B31C-51E5EADA56C8}"/>
                      </a:ext>
                    </a:extLst>
                  </p:cNvPr>
                  <p:cNvSpPr txBox="1"/>
                  <p:nvPr/>
                </p:nvSpPr>
                <p:spPr>
                  <a:xfrm>
                    <a:off x="7427499" y="2760852"/>
                    <a:ext cx="381002" cy="52514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GB" i="1">
                              <a:solidFill>
                                <a:schemeClr val="tx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oMath>
                      </m:oMathPara>
                    </a14:m>
                    <a:endParaRPr lang="en-GB" dirty="0">
                      <a:solidFill>
                        <a:schemeClr val="tx1">
                          <a:lumMod val="50000"/>
                        </a:schemeClr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EC40622A-8666-4C86-B31C-51E5EADA56C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427499" y="2760852"/>
                    <a:ext cx="381002" cy="525141"/>
                  </a:xfrm>
                  <a:prstGeom prst="rect">
                    <a:avLst/>
                  </a:prstGeom>
                  <a:blipFill>
                    <a:blip r:embed="rId15"/>
                    <a:stretch>
                      <a:fillRect l="-20455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06767C1A-1C81-4220-8EAC-080E25191F97}"/>
                </a:ext>
              </a:extLst>
            </p:cNvPr>
            <p:cNvSpPr/>
            <p:nvPr/>
          </p:nvSpPr>
          <p:spPr bwMode="auto">
            <a:xfrm rot="10136402" flipH="1">
              <a:off x="8480205" y="4130099"/>
              <a:ext cx="174134" cy="61316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3889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2479D-3947-4571-8DBF-686C924D1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Aims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CE5202-AED1-473B-991D-B734997BDA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D8E1A1F-6570-49BC-80FB-4173F1DFCD1C}"/>
              </a:ext>
            </a:extLst>
          </p:cNvPr>
          <p:cNvSpPr/>
          <p:nvPr/>
        </p:nvSpPr>
        <p:spPr bwMode="auto">
          <a:xfrm>
            <a:off x="2797969" y="1943100"/>
            <a:ext cx="3548063" cy="69532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Ducted Fan design for hover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AEC863C-8B54-4286-8C17-9FDAB6B7F86F}"/>
              </a:ext>
            </a:extLst>
          </p:cNvPr>
          <p:cNvSpPr/>
          <p:nvPr/>
        </p:nvSpPr>
        <p:spPr bwMode="auto">
          <a:xfrm>
            <a:off x="2797969" y="3160713"/>
            <a:ext cx="3548063" cy="69532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Characterising Ducted Fan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BDBE740-DA3F-4EC1-9166-7E5D716F2B87}"/>
              </a:ext>
            </a:extLst>
          </p:cNvPr>
          <p:cNvSpPr/>
          <p:nvPr/>
        </p:nvSpPr>
        <p:spPr bwMode="auto">
          <a:xfrm>
            <a:off x="2797969" y="4378326"/>
            <a:ext cx="3548063" cy="1231899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Develop flying </a:t>
            </a:r>
            <a:r>
              <a:rPr lang="en-GB" dirty="0">
                <a:solidFill>
                  <a:schemeClr val="bg1"/>
                </a:solidFill>
                <a:latin typeface="Arial" charset="0"/>
              </a:rPr>
              <a:t>t</a:t>
            </a: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estbed</a:t>
            </a:r>
          </a:p>
          <a:p>
            <a:pPr marL="857250" lvl="1" indent="-400050" algn="l">
              <a:buFont typeface="+mj-lt"/>
              <a:buAutoNum type="romanLcPeriod"/>
            </a:pPr>
            <a:r>
              <a:rPr kumimoji="0" lang="en-GB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</a:rPr>
              <a:t>Stability</a:t>
            </a:r>
          </a:p>
          <a:p>
            <a:pPr marL="857250" lvl="1" indent="-400050" algn="l">
              <a:buFont typeface="+mj-lt"/>
              <a:buAutoNum type="romanLcPeriod"/>
            </a:pPr>
            <a:r>
              <a:rPr lang="en-GB" dirty="0">
                <a:solidFill>
                  <a:schemeClr val="bg1"/>
                </a:solidFill>
                <a:latin typeface="Arial" charset="0"/>
              </a:rPr>
              <a:t>In-flight measurements</a:t>
            </a: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889A29C-700C-4136-8CE2-4C9CFBB3FD9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 bwMode="auto">
          <a:xfrm>
            <a:off x="4572001" y="2638425"/>
            <a:ext cx="0" cy="522288"/>
          </a:xfrm>
          <a:prstGeom prst="straightConnector1">
            <a:avLst/>
          </a:prstGeom>
          <a:ln w="57150"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24AC71E-7B3E-4AA3-843F-FC760CBD260F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 bwMode="auto">
          <a:xfrm>
            <a:off x="4572001" y="3856038"/>
            <a:ext cx="0" cy="522288"/>
          </a:xfrm>
          <a:prstGeom prst="straightConnector1">
            <a:avLst/>
          </a:prstGeom>
          <a:ln w="57150"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71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7AEF1-0FCC-4612-8654-E47CEE081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CF014-7828-4A75-917E-7935A696C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Assumptions</a:t>
            </a:r>
          </a:p>
          <a:p>
            <a:pPr lvl="1"/>
            <a:r>
              <a:rPr lang="en-GB" dirty="0"/>
              <a:t>Isentropic flow</a:t>
            </a:r>
          </a:p>
          <a:p>
            <a:pPr lvl="1"/>
            <a:r>
              <a:rPr lang="en-GB" dirty="0"/>
              <a:t>No inlet/exit swirl</a:t>
            </a:r>
          </a:p>
          <a:p>
            <a:pPr marL="0" indent="0">
              <a:buNone/>
            </a:pPr>
            <a:r>
              <a:rPr lang="en-GB" b="1" dirty="0"/>
              <a:t>1D design</a:t>
            </a:r>
          </a:p>
          <a:p>
            <a:pPr lvl="1"/>
            <a:r>
              <a:rPr lang="en-GB" dirty="0"/>
              <a:t>SFME, SFEE</a:t>
            </a:r>
          </a:p>
          <a:p>
            <a:pPr marL="0" indent="0">
              <a:buNone/>
            </a:pPr>
            <a:r>
              <a:rPr lang="en-GB" b="1" dirty="0"/>
              <a:t>2D design</a:t>
            </a:r>
          </a:p>
          <a:p>
            <a:pPr lvl="1"/>
            <a:r>
              <a:rPr lang="en-GB" dirty="0"/>
              <a:t>Radial equilibrium</a:t>
            </a:r>
          </a:p>
          <a:p>
            <a:pPr lvl="1"/>
            <a:r>
              <a:rPr lang="en-GB" dirty="0"/>
              <a:t>Mixed vortex</a:t>
            </a:r>
          </a:p>
          <a:p>
            <a:pPr lvl="1"/>
            <a:r>
              <a:rPr lang="en-GB" dirty="0"/>
              <a:t>Sweep &amp; lean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552A35-752A-4C91-8A12-75DF611E5D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5</a:t>
            </a:fld>
            <a:endParaRPr lang="en-GB" dirty="0"/>
          </a:p>
        </p:txBody>
      </p:sp>
      <p:graphicFrame>
        <p:nvGraphicFramePr>
          <p:cNvPr id="52" name="Diagram 51">
            <a:extLst>
              <a:ext uri="{FF2B5EF4-FFF2-40B4-BE49-F238E27FC236}">
                <a16:creationId xmlns:a16="http://schemas.microsoft.com/office/drawing/2014/main" id="{915777AF-649F-4C7C-9A47-3BBCE6DA7E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0214721"/>
              </p:ext>
            </p:extLst>
          </p:nvPr>
        </p:nvGraphicFramePr>
        <p:xfrm>
          <a:off x="3048000" y="2347914"/>
          <a:ext cx="6096000" cy="3765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82FB2B-4324-4C9E-A772-B444D73F3B70}"/>
              </a:ext>
            </a:extLst>
          </p:cNvPr>
          <p:cNvSpPr txBox="1">
            <a:spLocks/>
          </p:cNvSpPr>
          <p:nvPr/>
        </p:nvSpPr>
        <p:spPr bwMode="auto">
          <a:xfrm>
            <a:off x="5127628" y="1708151"/>
            <a:ext cx="2254248" cy="625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9868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49" indent="-266693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809605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079473" indent="-268281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350929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1808117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265306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2722495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179683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GB" b="1" kern="0" dirty="0"/>
              <a:t>Design Process</a:t>
            </a:r>
            <a:endParaRPr lang="en-GB" kern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4121E84-C7D1-42C0-BCF4-BC8D51810EDE}"/>
              </a:ext>
            </a:extLst>
          </p:cNvPr>
          <p:cNvSpPr txBox="1">
            <a:spLocks/>
          </p:cNvSpPr>
          <p:nvPr/>
        </p:nvSpPr>
        <p:spPr bwMode="auto">
          <a:xfrm>
            <a:off x="6019014" y="377033"/>
            <a:ext cx="2254248" cy="625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9868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49" indent="-266693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809605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079473" indent="-268281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350929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1808117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265306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2722495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179683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GB" sz="3200" b="1" kern="0" dirty="0">
                <a:solidFill>
                  <a:schemeClr val="bg1"/>
                </a:solidFill>
              </a:rPr>
              <a:t>V1</a:t>
            </a:r>
            <a:endParaRPr lang="en-GB" sz="32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926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728F-8C21-40CD-81A5-98094ADA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Generating Blade Profiles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BADB2338-D205-4CA8-BEF8-467538D64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299" y="1871706"/>
            <a:ext cx="5343525" cy="424243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9BA75-BF75-4AE3-9AC6-1A4D278F6B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198F55-9C78-489B-AF40-98AC5E93F9EF}"/>
              </a:ext>
            </a:extLst>
          </p:cNvPr>
          <p:cNvSpPr txBox="1"/>
          <p:nvPr/>
        </p:nvSpPr>
        <p:spPr>
          <a:xfrm>
            <a:off x="2995724" y="1511299"/>
            <a:ext cx="2140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</a:rPr>
              <a:t>Absolute Velocities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789559E-57A8-4B37-9394-630558CA5CE0}"/>
              </a:ext>
            </a:extLst>
          </p:cNvPr>
          <p:cNvSpPr/>
          <p:nvPr/>
        </p:nvSpPr>
        <p:spPr bwMode="auto">
          <a:xfrm>
            <a:off x="5600700" y="3126057"/>
            <a:ext cx="3082289" cy="98116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Inputs</a:t>
            </a:r>
            <a:endParaRPr kumimoji="0" lang="en-GB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dirty="0">
                <a:solidFill>
                  <a:schemeClr val="tx1"/>
                </a:solidFill>
                <a:cs typeface="Calibri" panose="020F0502020204030204" pitchFamily="34" charset="0"/>
              </a:rPr>
              <a:t>Φ, </a:t>
            </a:r>
            <a:r>
              <a:rPr lang="el-GR" dirty="0">
                <a:solidFill>
                  <a:schemeClr val="tx1"/>
                </a:solidFill>
                <a:cs typeface="Calibri" panose="020F0502020204030204" pitchFamily="34" charset="0"/>
              </a:rPr>
              <a:t>σ</a:t>
            </a:r>
            <a:r>
              <a:rPr lang="en-GB" dirty="0">
                <a:solidFill>
                  <a:schemeClr val="tx1"/>
                </a:solidFill>
                <a:cs typeface="Calibri" panose="020F0502020204030204" pitchFamily="34" charset="0"/>
              </a:rPr>
              <a:t>, Thrust, Geometry</a:t>
            </a:r>
            <a:endParaRPr kumimoji="0" lang="en-GB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FB686C6-A7D7-42DD-9F64-337579F94042}"/>
              </a:ext>
            </a:extLst>
          </p:cNvPr>
          <p:cNvCxnSpPr>
            <a:cxnSpLocks/>
          </p:cNvCxnSpPr>
          <p:nvPr/>
        </p:nvCxnSpPr>
        <p:spPr bwMode="auto">
          <a:xfrm>
            <a:off x="2886089" y="2053664"/>
            <a:ext cx="0" cy="522893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B8CC626-EF95-4992-A411-3634EC370CBD}"/>
              </a:ext>
            </a:extLst>
          </p:cNvPr>
          <p:cNvSpPr txBox="1"/>
          <p:nvPr/>
        </p:nvSpPr>
        <p:spPr>
          <a:xfrm>
            <a:off x="2886089" y="2344389"/>
            <a:ext cx="7436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00FF"/>
                </a:solidFill>
              </a:rPr>
              <a:t>Vx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FFFDAEF-1124-4CF0-995C-C3D31C628390}"/>
              </a:ext>
            </a:extLst>
          </p:cNvPr>
          <p:cNvSpPr txBox="1"/>
          <p:nvPr/>
        </p:nvSpPr>
        <p:spPr>
          <a:xfrm>
            <a:off x="573994" y="1507777"/>
            <a:ext cx="2140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Relative Velocities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3BA711-ECED-46E7-AA36-48269BDB1702}"/>
              </a:ext>
            </a:extLst>
          </p:cNvPr>
          <p:cNvSpPr txBox="1"/>
          <p:nvPr/>
        </p:nvSpPr>
        <p:spPr>
          <a:xfrm>
            <a:off x="1831183" y="2850089"/>
            <a:ext cx="2109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(Rotor Plane)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AB44B3-1A5E-48B9-81D1-1A30217DA53A}"/>
              </a:ext>
            </a:extLst>
          </p:cNvPr>
          <p:cNvSpPr txBox="1"/>
          <p:nvPr/>
        </p:nvSpPr>
        <p:spPr>
          <a:xfrm>
            <a:off x="1831183" y="4268801"/>
            <a:ext cx="2109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(Stator Plane)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757D7DE-1F51-4D78-A0AE-A759A4158BAD}"/>
              </a:ext>
            </a:extLst>
          </p:cNvPr>
          <p:cNvSpPr txBox="1">
            <a:spLocks/>
          </p:cNvSpPr>
          <p:nvPr/>
        </p:nvSpPr>
        <p:spPr bwMode="auto">
          <a:xfrm>
            <a:off x="6019014" y="377033"/>
            <a:ext cx="2254248" cy="625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9868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49" indent="-266693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809605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079473" indent="-268281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350929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1808117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265306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2722495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179683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GB" sz="3200" b="1" kern="0" dirty="0">
                <a:solidFill>
                  <a:schemeClr val="bg1"/>
                </a:solidFill>
              </a:rPr>
              <a:t>V1</a:t>
            </a:r>
            <a:endParaRPr lang="en-GB" sz="32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29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7AEF1-0FCC-4612-8654-E47CEE081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CF014-7828-4A75-917E-7935A696C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Assumptions</a:t>
            </a:r>
          </a:p>
          <a:p>
            <a:pPr lvl="1"/>
            <a:r>
              <a:rPr lang="en-GB" dirty="0"/>
              <a:t>Isentropic flow</a:t>
            </a:r>
          </a:p>
          <a:p>
            <a:pPr lvl="1"/>
            <a:r>
              <a:rPr lang="en-GB" dirty="0"/>
              <a:t>No inlet/exit swirl</a:t>
            </a:r>
          </a:p>
          <a:p>
            <a:pPr marL="0" indent="0">
              <a:buNone/>
            </a:pPr>
            <a:r>
              <a:rPr lang="en-GB" b="1" dirty="0"/>
              <a:t>1D design</a:t>
            </a:r>
          </a:p>
          <a:p>
            <a:pPr lvl="1"/>
            <a:r>
              <a:rPr lang="en-GB" dirty="0"/>
              <a:t>SFME, SFEE</a:t>
            </a:r>
          </a:p>
          <a:p>
            <a:pPr marL="0" indent="0">
              <a:buNone/>
            </a:pPr>
            <a:r>
              <a:rPr lang="en-GB" b="1" dirty="0"/>
              <a:t>2D design</a:t>
            </a:r>
          </a:p>
          <a:p>
            <a:pPr lvl="1"/>
            <a:r>
              <a:rPr lang="en-GB" dirty="0"/>
              <a:t>Radial equilibrium</a:t>
            </a:r>
          </a:p>
          <a:p>
            <a:pPr lvl="1"/>
            <a:r>
              <a:rPr lang="en-GB" dirty="0"/>
              <a:t>Mixed vortex</a:t>
            </a:r>
          </a:p>
          <a:p>
            <a:pPr lvl="1"/>
            <a:r>
              <a:rPr lang="en-GB" dirty="0"/>
              <a:t>Sweep &amp; lean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552A35-752A-4C91-8A12-75DF611E5D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  <p:graphicFrame>
        <p:nvGraphicFramePr>
          <p:cNvPr id="52" name="Diagram 51">
            <a:extLst>
              <a:ext uri="{FF2B5EF4-FFF2-40B4-BE49-F238E27FC236}">
                <a16:creationId xmlns:a16="http://schemas.microsoft.com/office/drawing/2014/main" id="{915777AF-649F-4C7C-9A47-3BBCE6DA7E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6324636"/>
              </p:ext>
            </p:extLst>
          </p:nvPr>
        </p:nvGraphicFramePr>
        <p:xfrm>
          <a:off x="3471866" y="3807223"/>
          <a:ext cx="5286374" cy="1434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82FB2B-4324-4C9E-A772-B444D73F3B70}"/>
              </a:ext>
            </a:extLst>
          </p:cNvPr>
          <p:cNvSpPr txBox="1">
            <a:spLocks/>
          </p:cNvSpPr>
          <p:nvPr/>
        </p:nvSpPr>
        <p:spPr bwMode="auto">
          <a:xfrm>
            <a:off x="5127628" y="1708151"/>
            <a:ext cx="2254248" cy="625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9868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49" indent="-266693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809605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079473" indent="-268281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350929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1808117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265306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2722495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179683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GB" b="1" kern="0" dirty="0"/>
              <a:t>Design Process</a:t>
            </a:r>
            <a:endParaRPr lang="en-GB" kern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5330D40-2E46-4975-A1F1-34D27FCECAF0}"/>
              </a:ext>
            </a:extLst>
          </p:cNvPr>
          <p:cNvSpPr/>
          <p:nvPr/>
        </p:nvSpPr>
        <p:spPr bwMode="auto">
          <a:xfrm>
            <a:off x="4571208" y="2560193"/>
            <a:ext cx="3082289" cy="98116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Inputs</a:t>
            </a:r>
            <a:endParaRPr kumimoji="0" lang="en-GB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dirty="0">
                <a:solidFill>
                  <a:schemeClr val="tx1"/>
                </a:solidFill>
                <a:cs typeface="Calibri" panose="020F0502020204030204" pitchFamily="34" charset="0"/>
              </a:rPr>
              <a:t>Φ, </a:t>
            </a:r>
            <a:r>
              <a:rPr lang="el-GR" dirty="0">
                <a:solidFill>
                  <a:schemeClr val="tx1"/>
                </a:solidFill>
                <a:cs typeface="Calibri" panose="020F0502020204030204" pitchFamily="34" charset="0"/>
              </a:rPr>
              <a:t>σ</a:t>
            </a:r>
            <a:r>
              <a:rPr lang="en-GB" dirty="0">
                <a:solidFill>
                  <a:schemeClr val="tx1"/>
                </a:solidFill>
                <a:cs typeface="Calibri" panose="020F0502020204030204" pitchFamily="34" charset="0"/>
              </a:rPr>
              <a:t>, Thrust, Geometry</a:t>
            </a:r>
            <a:endParaRPr kumimoji="0" lang="en-GB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5DDF84-C306-41D0-88CD-24E5C8133097}"/>
              </a:ext>
            </a:extLst>
          </p:cNvPr>
          <p:cNvSpPr txBox="1">
            <a:spLocks/>
          </p:cNvSpPr>
          <p:nvPr/>
        </p:nvSpPr>
        <p:spPr bwMode="auto">
          <a:xfrm>
            <a:off x="6019014" y="377033"/>
            <a:ext cx="2254248" cy="625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9868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49" indent="-266693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809605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079473" indent="-268281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350929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1808117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265306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2722495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179683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GB" sz="3200" b="1" kern="0">
                <a:solidFill>
                  <a:schemeClr val="bg1"/>
                </a:solidFill>
              </a:rPr>
              <a:t>V2</a:t>
            </a:r>
            <a:endParaRPr lang="en-GB" sz="32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467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728F-8C21-40CD-81A5-98094ADA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Generating Blade Profiles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BADB2338-D205-4CA8-BEF8-467538D64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299" y="1871706"/>
            <a:ext cx="5343525" cy="424243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9BA75-BF75-4AE3-9AC6-1A4D278F6B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198F55-9C78-489B-AF40-98AC5E93F9EF}"/>
              </a:ext>
            </a:extLst>
          </p:cNvPr>
          <p:cNvSpPr txBox="1"/>
          <p:nvPr/>
        </p:nvSpPr>
        <p:spPr>
          <a:xfrm>
            <a:off x="5722243" y="3693606"/>
            <a:ext cx="2140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</a:rPr>
              <a:t>Absolute Velocities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FB686C6-A7D7-42DD-9F64-337579F94042}"/>
              </a:ext>
            </a:extLst>
          </p:cNvPr>
          <p:cNvCxnSpPr>
            <a:cxnSpLocks/>
          </p:cNvCxnSpPr>
          <p:nvPr/>
        </p:nvCxnSpPr>
        <p:spPr bwMode="auto">
          <a:xfrm>
            <a:off x="2886089" y="2053664"/>
            <a:ext cx="0" cy="522893"/>
          </a:xfrm>
          <a:prstGeom prst="straightConnector1">
            <a:avLst/>
          </a:prstGeom>
          <a:ln w="38100">
            <a:solidFill>
              <a:srgbClr val="0000FF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B8CC626-EF95-4992-A411-3634EC370CBD}"/>
              </a:ext>
            </a:extLst>
          </p:cNvPr>
          <p:cNvSpPr txBox="1"/>
          <p:nvPr/>
        </p:nvSpPr>
        <p:spPr>
          <a:xfrm>
            <a:off x="2886089" y="2344389"/>
            <a:ext cx="7436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00FF"/>
                </a:solidFill>
              </a:rPr>
              <a:t>Vx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FFFDAEF-1124-4CF0-995C-C3D31C628390}"/>
              </a:ext>
            </a:extLst>
          </p:cNvPr>
          <p:cNvSpPr txBox="1"/>
          <p:nvPr/>
        </p:nvSpPr>
        <p:spPr>
          <a:xfrm>
            <a:off x="5722243" y="3241767"/>
            <a:ext cx="2140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Relative Velocities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3BA711-ECED-46E7-AA36-48269BDB1702}"/>
              </a:ext>
            </a:extLst>
          </p:cNvPr>
          <p:cNvSpPr txBox="1"/>
          <p:nvPr/>
        </p:nvSpPr>
        <p:spPr>
          <a:xfrm>
            <a:off x="1831183" y="2850089"/>
            <a:ext cx="2109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(Rotor Plane)</a:t>
            </a:r>
            <a:endParaRPr lang="en-GB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AB44B3-1A5E-48B9-81D1-1A30217DA53A}"/>
              </a:ext>
            </a:extLst>
          </p:cNvPr>
          <p:cNvSpPr txBox="1"/>
          <p:nvPr/>
        </p:nvSpPr>
        <p:spPr>
          <a:xfrm>
            <a:off x="1831183" y="4268801"/>
            <a:ext cx="21098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(Stator Plane)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082040C-E89D-4CF4-9AFF-D2A49BAB5362}"/>
              </a:ext>
            </a:extLst>
          </p:cNvPr>
          <p:cNvSpPr txBox="1">
            <a:spLocks/>
          </p:cNvSpPr>
          <p:nvPr/>
        </p:nvSpPr>
        <p:spPr bwMode="auto">
          <a:xfrm>
            <a:off x="6019014" y="377033"/>
            <a:ext cx="2254248" cy="625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9868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49" indent="-266693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809605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079473" indent="-268281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350929" indent="-269868" algn="l" rtl="0" eaLnBrk="0" fontAlgn="base" hangingPunct="0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1808117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265306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2722495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179683" indent="-269868" algn="l" rtl="0" fontAlgn="base">
              <a:spcBef>
                <a:spcPct val="0"/>
              </a:spcBef>
              <a:spcAft>
                <a:spcPct val="75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GB" sz="3200" b="1" kern="0" dirty="0">
                <a:solidFill>
                  <a:schemeClr val="bg1"/>
                </a:solidFill>
              </a:rPr>
              <a:t>V2</a:t>
            </a:r>
            <a:endParaRPr lang="en-GB" sz="32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14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728F-8C21-40CD-81A5-98094ADA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Generating Blade Profiles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9BA75-BF75-4AE3-9AC6-1A4D278F6B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  <p:pic>
        <p:nvPicPr>
          <p:cNvPr id="10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F3D2559-53C3-486C-A853-5732E065AD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33683" y="1735138"/>
            <a:ext cx="2417270" cy="367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7C13DC17-9104-4D69-8217-AA462024B94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533775" y="1735138"/>
            <a:ext cx="4473178" cy="367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F74FFC3-F4C6-4C76-815E-1FA73A02B09B}"/>
              </a:ext>
            </a:extLst>
          </p:cNvPr>
          <p:cNvSpPr txBox="1"/>
          <p:nvPr/>
        </p:nvSpPr>
        <p:spPr>
          <a:xfrm>
            <a:off x="1690688" y="5282188"/>
            <a:ext cx="5762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Use </a:t>
            </a:r>
            <a:r>
              <a:rPr lang="en-US" dirty="0" err="1"/>
              <a:t>Lieblein</a:t>
            </a:r>
            <a:r>
              <a:rPr lang="en-US" dirty="0"/>
              <a:t> correlation to set midspan chord</a:t>
            </a:r>
          </a:p>
          <a:p>
            <a:r>
              <a:rPr lang="en-US" dirty="0"/>
              <a:t>Use Carter’s empirical relation to set blade angles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7504706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blank 1">
      <a:dk1>
        <a:srgbClr val="003E72"/>
      </a:dk1>
      <a:lt1>
        <a:srgbClr val="FFFFFF"/>
      </a:lt1>
      <a:dk2>
        <a:srgbClr val="FFFFFF"/>
      </a:dk2>
      <a:lt2>
        <a:srgbClr val="00B3BE"/>
      </a:lt2>
      <a:accent1>
        <a:srgbClr val="0073CF"/>
      </a:accent1>
      <a:accent2>
        <a:srgbClr val="E37222"/>
      </a:accent2>
      <a:accent3>
        <a:srgbClr val="FFFFFF"/>
      </a:accent3>
      <a:accent4>
        <a:srgbClr val="003460"/>
      </a:accent4>
      <a:accent5>
        <a:srgbClr val="AABCE4"/>
      </a:accent5>
      <a:accent6>
        <a:srgbClr val="CE671E"/>
      </a:accent6>
      <a:hlink>
        <a:srgbClr val="58A618"/>
      </a:hlink>
      <a:folHlink>
        <a:srgbClr val="8E258D"/>
      </a:folHlink>
    </a:clrScheme>
    <a:fontScheme name="blan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rgbClr val="808080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noFill/>
        <a:ln w="9525" cap="flat" cmpd="sng" algn="ctr">
          <a:solidFill>
            <a:srgbClr val="808080"/>
          </a:solidFill>
          <a:prstDash val="solid"/>
          <a:round/>
          <a:headEnd type="none" w="med" len="med"/>
          <a:tailEnd type="none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3E72"/>
        </a:dk1>
        <a:lt1>
          <a:srgbClr val="FFFFFF"/>
        </a:lt1>
        <a:dk2>
          <a:srgbClr val="FFFFFF"/>
        </a:dk2>
        <a:lt2>
          <a:srgbClr val="00B3BE"/>
        </a:lt2>
        <a:accent1>
          <a:srgbClr val="0073CF"/>
        </a:accent1>
        <a:accent2>
          <a:srgbClr val="E37222"/>
        </a:accent2>
        <a:accent3>
          <a:srgbClr val="FFFFFF"/>
        </a:accent3>
        <a:accent4>
          <a:srgbClr val="003460"/>
        </a:accent4>
        <a:accent5>
          <a:srgbClr val="AABCE4"/>
        </a:accent5>
        <a:accent6>
          <a:srgbClr val="CE671E"/>
        </a:accent6>
        <a:hlink>
          <a:srgbClr val="58A618"/>
        </a:hlink>
        <a:folHlink>
          <a:srgbClr val="8E258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3E72"/>
        </a:dk1>
        <a:lt1>
          <a:srgbClr val="FFFFFF"/>
        </a:lt1>
        <a:dk2>
          <a:srgbClr val="FFFFFF"/>
        </a:dk2>
        <a:lt2>
          <a:srgbClr val="83AFB4"/>
        </a:lt2>
        <a:accent1>
          <a:srgbClr val="6AADE4"/>
        </a:accent1>
        <a:accent2>
          <a:srgbClr val="EFBD47"/>
        </a:accent2>
        <a:accent3>
          <a:srgbClr val="FFFFFF"/>
        </a:accent3>
        <a:accent4>
          <a:srgbClr val="003460"/>
        </a:accent4>
        <a:accent5>
          <a:srgbClr val="B9D3EF"/>
        </a:accent5>
        <a:accent6>
          <a:srgbClr val="D9AB3F"/>
        </a:accent6>
        <a:hlink>
          <a:srgbClr val="A8B400"/>
        </a:hlink>
        <a:folHlink>
          <a:srgbClr val="6A406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3E72"/>
        </a:dk1>
        <a:lt1>
          <a:srgbClr val="FFFFFF"/>
        </a:lt1>
        <a:dk2>
          <a:srgbClr val="FFFFFF"/>
        </a:dk2>
        <a:lt2>
          <a:srgbClr val="156570"/>
        </a:lt2>
        <a:accent1>
          <a:srgbClr val="003E72"/>
        </a:accent1>
        <a:accent2>
          <a:srgbClr val="C84E00"/>
        </a:accent2>
        <a:accent3>
          <a:srgbClr val="FFFFFF"/>
        </a:accent3>
        <a:accent4>
          <a:srgbClr val="003460"/>
        </a:accent4>
        <a:accent5>
          <a:srgbClr val="AAAFBC"/>
        </a:accent5>
        <a:accent6>
          <a:srgbClr val="B54600"/>
        </a:accent6>
        <a:hlink>
          <a:srgbClr val="435125"/>
        </a:hlink>
        <a:folHlink>
          <a:srgbClr val="412D5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12547</TotalTime>
  <Words>486</Words>
  <Application>Microsoft Office PowerPoint</Application>
  <PresentationFormat>On-screen Show (4:3)</PresentationFormat>
  <Paragraphs>193</Paragraphs>
  <Slides>22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Cambria Math</vt:lpstr>
      <vt:lpstr>blank</vt:lpstr>
      <vt:lpstr>e-VTOL Flying Testbed</vt:lpstr>
      <vt:lpstr>Benefits of Ducted Fans vs Propellors</vt:lpstr>
      <vt:lpstr>Devising a Suitable Performance Metric</vt:lpstr>
      <vt:lpstr>Project Aims</vt:lpstr>
      <vt:lpstr>Design Methods</vt:lpstr>
      <vt:lpstr>Generating Blade Profiles</vt:lpstr>
      <vt:lpstr>Design Methods</vt:lpstr>
      <vt:lpstr>Generating Blade Profiles</vt:lpstr>
      <vt:lpstr>Generating Blade Profiles</vt:lpstr>
      <vt:lpstr>Generating Blade Profiles</vt:lpstr>
      <vt:lpstr>Chosen Design</vt:lpstr>
      <vt:lpstr>Chosen Design</vt:lpstr>
      <vt:lpstr>Measuring Thrust, RPM, Pressure, Power</vt:lpstr>
      <vt:lpstr>Thrust Measurement</vt:lpstr>
      <vt:lpstr>RPM Measurement</vt:lpstr>
      <vt:lpstr>Pressure Measurement</vt:lpstr>
      <vt:lpstr>Power Measurement</vt:lpstr>
      <vt:lpstr>Validating Ducted Fans against Propellors</vt:lpstr>
      <vt:lpstr>Obtaining Ducted Fan Characteristic by Varying σ</vt:lpstr>
      <vt:lpstr>Inaugural Whittle Lab Test Flight!!</vt:lpstr>
      <vt:lpstr>Now we have flying </vt:lpstr>
      <vt:lpstr>Conclusions</vt:lpstr>
    </vt:vector>
  </TitlesOfParts>
  <Company>..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..;Sam Grimshaw</dc:creator>
  <cp:lastModifiedBy>Sam</cp:lastModifiedBy>
  <cp:revision>1642</cp:revision>
  <cp:lastPrinted>2012-12-13T15:48:07Z</cp:lastPrinted>
  <dcterms:created xsi:type="dcterms:W3CDTF">2008-03-27T10:29:55Z</dcterms:created>
  <dcterms:modified xsi:type="dcterms:W3CDTF">2020-12-02T21:38:29Z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